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9" r:id="rId2"/>
    <p:sldMasterId id="2147483857" r:id="rId3"/>
    <p:sldMasterId id="2147483874" r:id="rId4"/>
    <p:sldMasterId id="2147483892" r:id="rId5"/>
  </p:sldMasterIdLst>
  <p:notesMasterIdLst>
    <p:notesMasterId r:id="rId150"/>
  </p:notesMasterIdLst>
  <p:sldIdLst>
    <p:sldId id="1355" r:id="rId6"/>
    <p:sldId id="1908" r:id="rId7"/>
    <p:sldId id="1875" r:id="rId8"/>
    <p:sldId id="1367" r:id="rId9"/>
    <p:sldId id="1368" r:id="rId10"/>
    <p:sldId id="1369" r:id="rId11"/>
    <p:sldId id="1370" r:id="rId12"/>
    <p:sldId id="1371" r:id="rId13"/>
    <p:sldId id="1375" r:id="rId14"/>
    <p:sldId id="1562" r:id="rId15"/>
    <p:sldId id="1563" r:id="rId16"/>
    <p:sldId id="1565" r:id="rId17"/>
    <p:sldId id="1376" r:id="rId18"/>
    <p:sldId id="1378" r:id="rId19"/>
    <p:sldId id="1380" r:id="rId20"/>
    <p:sldId id="1893" r:id="rId21"/>
    <p:sldId id="1567" r:id="rId22"/>
    <p:sldId id="1566" r:id="rId23"/>
    <p:sldId id="1568" r:id="rId24"/>
    <p:sldId id="1569" r:id="rId25"/>
    <p:sldId id="1570" r:id="rId26"/>
    <p:sldId id="1571" r:id="rId27"/>
    <p:sldId id="1381" r:id="rId28"/>
    <p:sldId id="1382" r:id="rId29"/>
    <p:sldId id="1894" r:id="rId30"/>
    <p:sldId id="1902" r:id="rId31"/>
    <p:sldId id="1903" r:id="rId32"/>
    <p:sldId id="1905" r:id="rId33"/>
    <p:sldId id="1904" r:id="rId34"/>
    <p:sldId id="1383" r:id="rId35"/>
    <p:sldId id="1384" r:id="rId36"/>
    <p:sldId id="576" r:id="rId37"/>
    <p:sldId id="398" r:id="rId38"/>
    <p:sldId id="399" r:id="rId39"/>
    <p:sldId id="1572" r:id="rId40"/>
    <p:sldId id="1573" r:id="rId41"/>
    <p:sldId id="1906" r:id="rId42"/>
    <p:sldId id="580" r:id="rId43"/>
    <p:sldId id="579" r:id="rId44"/>
    <p:sldId id="1385" r:id="rId45"/>
    <p:sldId id="1386" r:id="rId46"/>
    <p:sldId id="1387" r:id="rId47"/>
    <p:sldId id="1388" r:id="rId48"/>
    <p:sldId id="1390" r:id="rId49"/>
    <p:sldId id="1389" r:id="rId50"/>
    <p:sldId id="943" r:id="rId51"/>
    <p:sldId id="1352" r:id="rId52"/>
    <p:sldId id="1403" r:id="rId53"/>
    <p:sldId id="1404" r:id="rId54"/>
    <p:sldId id="1405" r:id="rId55"/>
    <p:sldId id="1406" r:id="rId56"/>
    <p:sldId id="1407" r:id="rId57"/>
    <p:sldId id="1408" r:id="rId58"/>
    <p:sldId id="661" r:id="rId59"/>
    <p:sldId id="1907" r:id="rId60"/>
    <p:sldId id="675" r:id="rId61"/>
    <p:sldId id="663" r:id="rId62"/>
    <p:sldId id="972" r:id="rId63"/>
    <p:sldId id="677" r:id="rId64"/>
    <p:sldId id="976" r:id="rId65"/>
    <p:sldId id="977" r:id="rId66"/>
    <p:sldId id="999" r:id="rId67"/>
    <p:sldId id="1081" r:id="rId68"/>
    <p:sldId id="1822" r:id="rId69"/>
    <p:sldId id="1826" r:id="rId70"/>
    <p:sldId id="847" r:id="rId71"/>
    <p:sldId id="1589" r:id="rId72"/>
    <p:sldId id="1506" r:id="rId73"/>
    <p:sldId id="1507" r:id="rId74"/>
    <p:sldId id="1508" r:id="rId75"/>
    <p:sldId id="1509" r:id="rId76"/>
    <p:sldId id="940" r:id="rId77"/>
    <p:sldId id="1827" r:id="rId78"/>
    <p:sldId id="1828" r:id="rId79"/>
    <p:sldId id="859" r:id="rId80"/>
    <p:sldId id="860" r:id="rId81"/>
    <p:sldId id="1831" r:id="rId82"/>
    <p:sldId id="1221" r:id="rId83"/>
    <p:sldId id="1510" r:id="rId84"/>
    <p:sldId id="1224" r:id="rId85"/>
    <p:sldId id="1511" r:id="rId86"/>
    <p:sldId id="863" r:id="rId87"/>
    <p:sldId id="864" r:id="rId88"/>
    <p:sldId id="1834" r:id="rId89"/>
    <p:sldId id="1835" r:id="rId90"/>
    <p:sldId id="1837" r:id="rId91"/>
    <p:sldId id="1840" r:id="rId92"/>
    <p:sldId id="870" r:id="rId93"/>
    <p:sldId id="1343" r:id="rId94"/>
    <p:sldId id="1844" r:id="rId95"/>
    <p:sldId id="872" r:id="rId96"/>
    <p:sldId id="873" r:id="rId97"/>
    <p:sldId id="874" r:id="rId98"/>
    <p:sldId id="875" r:id="rId99"/>
    <p:sldId id="1849" r:id="rId100"/>
    <p:sldId id="1344" r:id="rId101"/>
    <p:sldId id="1345" r:id="rId102"/>
    <p:sldId id="878" r:id="rId103"/>
    <p:sldId id="879" r:id="rId104"/>
    <p:sldId id="880" r:id="rId105"/>
    <p:sldId id="882" r:id="rId106"/>
    <p:sldId id="1856" r:id="rId107"/>
    <p:sldId id="885" r:id="rId108"/>
    <p:sldId id="1859" r:id="rId109"/>
    <p:sldId id="1230" r:id="rId110"/>
    <p:sldId id="887" r:id="rId111"/>
    <p:sldId id="1861" r:id="rId112"/>
    <p:sldId id="888" r:id="rId113"/>
    <p:sldId id="1227" r:id="rId114"/>
    <p:sldId id="889" r:id="rId115"/>
    <p:sldId id="890" r:id="rId116"/>
    <p:sldId id="1863" r:id="rId117"/>
    <p:sldId id="892" r:id="rId118"/>
    <p:sldId id="1865" r:id="rId119"/>
    <p:sldId id="1868" r:id="rId120"/>
    <p:sldId id="1233" r:id="rId121"/>
    <p:sldId id="1346" r:id="rId122"/>
    <p:sldId id="1870" r:id="rId123"/>
    <p:sldId id="1871" r:id="rId124"/>
    <p:sldId id="1239" r:id="rId125"/>
    <p:sldId id="1241" r:id="rId126"/>
    <p:sldId id="1242" r:id="rId127"/>
    <p:sldId id="1512" r:id="rId128"/>
    <p:sldId id="1873" r:id="rId129"/>
    <p:sldId id="1874" r:id="rId130"/>
    <p:sldId id="899" r:id="rId131"/>
    <p:sldId id="1592" r:id="rId132"/>
    <p:sldId id="1597" r:id="rId133"/>
    <p:sldId id="1594" r:id="rId134"/>
    <p:sldId id="827" r:id="rId135"/>
    <p:sldId id="1595" r:id="rId136"/>
    <p:sldId id="829" r:id="rId137"/>
    <p:sldId id="1598" r:id="rId138"/>
    <p:sldId id="1599" r:id="rId139"/>
    <p:sldId id="1245" r:id="rId140"/>
    <p:sldId id="1247" r:id="rId141"/>
    <p:sldId id="832" r:id="rId142"/>
    <p:sldId id="833" r:id="rId143"/>
    <p:sldId id="1604" r:id="rId144"/>
    <p:sldId id="1248" r:id="rId145"/>
    <p:sldId id="1606" r:id="rId146"/>
    <p:sldId id="835" r:id="rId147"/>
    <p:sldId id="1608" r:id="rId148"/>
    <p:sldId id="1909"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Bijar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0713C"/>
    <a:srgbClr val="00006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16" autoAdjust="0"/>
  </p:normalViewPr>
  <p:slideViewPr>
    <p:cSldViewPr>
      <p:cViewPr varScale="1">
        <p:scale>
          <a:sx n="102" d="100"/>
          <a:sy n="102" d="100"/>
        </p:scale>
        <p:origin x="2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9410E-F41F-4993-B3A6-5AB7759501FB}" type="datetimeFigureOut">
              <a:rPr lang="en-US" smtClean="0"/>
              <a:pPr/>
              <a:t>2/13/2023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D5D52-894C-4552-A79E-104ABB904F4A}" type="slidenum">
              <a:rPr lang="en-GB" smtClean="0"/>
              <a:pPr/>
              <a:t>‹#›</a:t>
            </a:fld>
            <a:endParaRPr lang="en-GB"/>
          </a:p>
        </p:txBody>
      </p:sp>
    </p:spTree>
    <p:extLst>
      <p:ext uri="{BB962C8B-B14F-4D97-AF65-F5344CB8AC3E}">
        <p14:creationId xmlns:p14="http://schemas.microsoft.com/office/powerpoint/2010/main" val="181571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a:t>
            </a:fld>
            <a:endParaRPr lang="en-GB"/>
          </a:p>
        </p:txBody>
      </p:sp>
    </p:spTree>
    <p:extLst>
      <p:ext uri="{BB962C8B-B14F-4D97-AF65-F5344CB8AC3E}">
        <p14:creationId xmlns:p14="http://schemas.microsoft.com/office/powerpoint/2010/main" val="135966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3949587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135</a:t>
            </a:fld>
            <a:endParaRPr lang="en-GB"/>
          </a:p>
        </p:txBody>
      </p:sp>
    </p:spTree>
    <p:extLst>
      <p:ext uri="{BB962C8B-B14F-4D97-AF65-F5344CB8AC3E}">
        <p14:creationId xmlns:p14="http://schemas.microsoft.com/office/powerpoint/2010/main" val="17862425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136</a:t>
            </a:fld>
            <a:endParaRPr lang="en-GB"/>
          </a:p>
        </p:txBody>
      </p:sp>
    </p:spTree>
    <p:extLst>
      <p:ext uri="{BB962C8B-B14F-4D97-AF65-F5344CB8AC3E}">
        <p14:creationId xmlns:p14="http://schemas.microsoft.com/office/powerpoint/2010/main" val="281460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137</a:t>
            </a:fld>
            <a:endParaRPr lang="en-GB"/>
          </a:p>
        </p:txBody>
      </p:sp>
    </p:spTree>
    <p:extLst>
      <p:ext uri="{BB962C8B-B14F-4D97-AF65-F5344CB8AC3E}">
        <p14:creationId xmlns:p14="http://schemas.microsoft.com/office/powerpoint/2010/main" val="12062559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138</a:t>
            </a:fld>
            <a:endParaRPr lang="en-GB"/>
          </a:p>
        </p:txBody>
      </p:sp>
    </p:spTree>
    <p:extLst>
      <p:ext uri="{BB962C8B-B14F-4D97-AF65-F5344CB8AC3E}">
        <p14:creationId xmlns:p14="http://schemas.microsoft.com/office/powerpoint/2010/main" val="29588629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139</a:t>
            </a:fld>
            <a:endParaRPr lang="en-GB"/>
          </a:p>
        </p:txBody>
      </p:sp>
    </p:spTree>
    <p:extLst>
      <p:ext uri="{BB962C8B-B14F-4D97-AF65-F5344CB8AC3E}">
        <p14:creationId xmlns:p14="http://schemas.microsoft.com/office/powerpoint/2010/main" val="31393374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142</a:t>
            </a:fld>
            <a:endParaRPr lang="en-GB"/>
          </a:p>
        </p:txBody>
      </p:sp>
    </p:spTree>
    <p:extLst>
      <p:ext uri="{BB962C8B-B14F-4D97-AF65-F5344CB8AC3E}">
        <p14:creationId xmlns:p14="http://schemas.microsoft.com/office/powerpoint/2010/main" val="4045414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143</a:t>
            </a:fld>
            <a:endParaRPr lang="en-GB"/>
          </a:p>
        </p:txBody>
      </p:sp>
    </p:spTree>
    <p:extLst>
      <p:ext uri="{BB962C8B-B14F-4D97-AF65-F5344CB8AC3E}">
        <p14:creationId xmlns:p14="http://schemas.microsoft.com/office/powerpoint/2010/main" val="161716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88009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0592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214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30</a:t>
            </a:fld>
            <a:endParaRPr lang="en-GB"/>
          </a:p>
        </p:txBody>
      </p:sp>
    </p:spTree>
    <p:extLst>
      <p:ext uri="{BB962C8B-B14F-4D97-AF65-F5344CB8AC3E}">
        <p14:creationId xmlns:p14="http://schemas.microsoft.com/office/powerpoint/2010/main" val="414592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31</a:t>
            </a:fld>
            <a:endParaRPr lang="en-GB"/>
          </a:p>
        </p:txBody>
      </p:sp>
    </p:spTree>
    <p:extLst>
      <p:ext uri="{BB962C8B-B14F-4D97-AF65-F5344CB8AC3E}">
        <p14:creationId xmlns:p14="http://schemas.microsoft.com/office/powerpoint/2010/main" val="230016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32</a:t>
            </a:fld>
            <a:endParaRPr lang="en-GB"/>
          </a:p>
        </p:txBody>
      </p:sp>
    </p:spTree>
    <p:extLst>
      <p:ext uri="{BB962C8B-B14F-4D97-AF65-F5344CB8AC3E}">
        <p14:creationId xmlns:p14="http://schemas.microsoft.com/office/powerpoint/2010/main" val="243530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0EE3A5-A5CE-479A-BBDB-F63207EDE395}" type="slidenum">
              <a:rPr lang="en-GB" smtClean="0"/>
              <a:pPr/>
              <a:t>33</a:t>
            </a:fld>
            <a:endParaRPr lang="en-GB"/>
          </a:p>
        </p:txBody>
      </p:sp>
    </p:spTree>
    <p:extLst>
      <p:ext uri="{BB962C8B-B14F-4D97-AF65-F5344CB8AC3E}">
        <p14:creationId xmlns:p14="http://schemas.microsoft.com/office/powerpoint/2010/main" val="130996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B6807B-8B0C-4794-B4CA-492791CF790D}" type="slidenum">
              <a:rPr lang="en-GB" smtClean="0"/>
              <a:pPr/>
              <a:t>34</a:t>
            </a:fld>
            <a:endParaRPr lang="en-GB"/>
          </a:p>
        </p:txBody>
      </p:sp>
    </p:spTree>
    <p:extLst>
      <p:ext uri="{BB962C8B-B14F-4D97-AF65-F5344CB8AC3E}">
        <p14:creationId xmlns:p14="http://schemas.microsoft.com/office/powerpoint/2010/main" val="141670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37</a:t>
            </a:fld>
            <a:endParaRPr lang="en-GB"/>
          </a:p>
        </p:txBody>
      </p:sp>
    </p:spTree>
    <p:extLst>
      <p:ext uri="{BB962C8B-B14F-4D97-AF65-F5344CB8AC3E}">
        <p14:creationId xmlns:p14="http://schemas.microsoft.com/office/powerpoint/2010/main" val="271190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a:t>
            </a:fld>
            <a:endParaRPr lang="en-GB"/>
          </a:p>
        </p:txBody>
      </p:sp>
    </p:spTree>
    <p:extLst>
      <p:ext uri="{BB962C8B-B14F-4D97-AF65-F5344CB8AC3E}">
        <p14:creationId xmlns:p14="http://schemas.microsoft.com/office/powerpoint/2010/main" val="5307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38</a:t>
            </a:fld>
            <a:endParaRPr lang="en-GB"/>
          </a:p>
        </p:txBody>
      </p:sp>
    </p:spTree>
    <p:extLst>
      <p:ext uri="{BB962C8B-B14F-4D97-AF65-F5344CB8AC3E}">
        <p14:creationId xmlns:p14="http://schemas.microsoft.com/office/powerpoint/2010/main" val="138818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ED3D97-85F7-47ED-9936-F726724F9EEA}" type="slidenum">
              <a:rPr lang="en-GB" smtClean="0"/>
              <a:pPr/>
              <a:t>39</a:t>
            </a:fld>
            <a:endParaRPr lang="en-GB"/>
          </a:p>
        </p:txBody>
      </p:sp>
    </p:spTree>
    <p:extLst>
      <p:ext uri="{BB962C8B-B14F-4D97-AF65-F5344CB8AC3E}">
        <p14:creationId xmlns:p14="http://schemas.microsoft.com/office/powerpoint/2010/main" val="97487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40</a:t>
            </a:fld>
            <a:endParaRPr lang="en-GB"/>
          </a:p>
        </p:txBody>
      </p:sp>
    </p:spTree>
    <p:extLst>
      <p:ext uri="{BB962C8B-B14F-4D97-AF65-F5344CB8AC3E}">
        <p14:creationId xmlns:p14="http://schemas.microsoft.com/office/powerpoint/2010/main" val="55729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41</a:t>
            </a:fld>
            <a:endParaRPr lang="en-GB"/>
          </a:p>
        </p:txBody>
      </p:sp>
    </p:spTree>
    <p:extLst>
      <p:ext uri="{BB962C8B-B14F-4D97-AF65-F5344CB8AC3E}">
        <p14:creationId xmlns:p14="http://schemas.microsoft.com/office/powerpoint/2010/main" val="2731896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42</a:t>
            </a:fld>
            <a:endParaRPr lang="en-GB"/>
          </a:p>
        </p:txBody>
      </p:sp>
    </p:spTree>
    <p:extLst>
      <p:ext uri="{BB962C8B-B14F-4D97-AF65-F5344CB8AC3E}">
        <p14:creationId xmlns:p14="http://schemas.microsoft.com/office/powerpoint/2010/main" val="2010159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43</a:t>
            </a:fld>
            <a:endParaRPr lang="en-GB"/>
          </a:p>
        </p:txBody>
      </p:sp>
    </p:spTree>
    <p:extLst>
      <p:ext uri="{BB962C8B-B14F-4D97-AF65-F5344CB8AC3E}">
        <p14:creationId xmlns:p14="http://schemas.microsoft.com/office/powerpoint/2010/main" val="364461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44</a:t>
            </a:fld>
            <a:endParaRPr lang="en-GB"/>
          </a:p>
        </p:txBody>
      </p:sp>
    </p:spTree>
    <p:extLst>
      <p:ext uri="{BB962C8B-B14F-4D97-AF65-F5344CB8AC3E}">
        <p14:creationId xmlns:p14="http://schemas.microsoft.com/office/powerpoint/2010/main" val="2414126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9B930-85A1-4111-8F7A-AFC35AEA6A66}" type="slidenum">
              <a:rPr lang="en-GB" smtClean="0"/>
              <a:pPr/>
              <a:t>45</a:t>
            </a:fld>
            <a:endParaRPr lang="en-GB"/>
          </a:p>
        </p:txBody>
      </p:sp>
    </p:spTree>
    <p:extLst>
      <p:ext uri="{BB962C8B-B14F-4D97-AF65-F5344CB8AC3E}">
        <p14:creationId xmlns:p14="http://schemas.microsoft.com/office/powerpoint/2010/main" val="70602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48</a:t>
            </a:fld>
            <a:endParaRPr lang="en-GB"/>
          </a:p>
        </p:txBody>
      </p:sp>
    </p:spTree>
    <p:extLst>
      <p:ext uri="{BB962C8B-B14F-4D97-AF65-F5344CB8AC3E}">
        <p14:creationId xmlns:p14="http://schemas.microsoft.com/office/powerpoint/2010/main" val="1668976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49</a:t>
            </a:fld>
            <a:endParaRPr lang="en-GB"/>
          </a:p>
        </p:txBody>
      </p:sp>
    </p:spTree>
    <p:extLst>
      <p:ext uri="{BB962C8B-B14F-4D97-AF65-F5344CB8AC3E}">
        <p14:creationId xmlns:p14="http://schemas.microsoft.com/office/powerpoint/2010/main" val="1157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a:t>
            </a:fld>
            <a:endParaRPr lang="en-GB"/>
          </a:p>
        </p:txBody>
      </p:sp>
    </p:spTree>
    <p:extLst>
      <p:ext uri="{BB962C8B-B14F-4D97-AF65-F5344CB8AC3E}">
        <p14:creationId xmlns:p14="http://schemas.microsoft.com/office/powerpoint/2010/main" val="4247020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50</a:t>
            </a:fld>
            <a:endParaRPr lang="en-GB"/>
          </a:p>
        </p:txBody>
      </p:sp>
    </p:spTree>
    <p:extLst>
      <p:ext uri="{BB962C8B-B14F-4D97-AF65-F5344CB8AC3E}">
        <p14:creationId xmlns:p14="http://schemas.microsoft.com/office/powerpoint/2010/main" val="392796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51</a:t>
            </a:fld>
            <a:endParaRPr lang="en-GB"/>
          </a:p>
        </p:txBody>
      </p:sp>
    </p:spTree>
    <p:extLst>
      <p:ext uri="{BB962C8B-B14F-4D97-AF65-F5344CB8AC3E}">
        <p14:creationId xmlns:p14="http://schemas.microsoft.com/office/powerpoint/2010/main" val="406965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52</a:t>
            </a:fld>
            <a:endParaRPr lang="en-GB"/>
          </a:p>
        </p:txBody>
      </p:sp>
    </p:spTree>
    <p:extLst>
      <p:ext uri="{BB962C8B-B14F-4D97-AF65-F5344CB8AC3E}">
        <p14:creationId xmlns:p14="http://schemas.microsoft.com/office/powerpoint/2010/main" val="169068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53</a:t>
            </a:fld>
            <a:endParaRPr lang="en-GB"/>
          </a:p>
        </p:txBody>
      </p:sp>
    </p:spTree>
    <p:extLst>
      <p:ext uri="{BB962C8B-B14F-4D97-AF65-F5344CB8AC3E}">
        <p14:creationId xmlns:p14="http://schemas.microsoft.com/office/powerpoint/2010/main" val="2953167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54</a:t>
            </a:fld>
            <a:endParaRPr lang="en-GB"/>
          </a:p>
        </p:txBody>
      </p:sp>
    </p:spTree>
    <p:extLst>
      <p:ext uri="{BB962C8B-B14F-4D97-AF65-F5344CB8AC3E}">
        <p14:creationId xmlns:p14="http://schemas.microsoft.com/office/powerpoint/2010/main" val="86732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56</a:t>
            </a:fld>
            <a:endParaRPr lang="en-GB"/>
          </a:p>
        </p:txBody>
      </p:sp>
    </p:spTree>
    <p:extLst>
      <p:ext uri="{BB962C8B-B14F-4D97-AF65-F5344CB8AC3E}">
        <p14:creationId xmlns:p14="http://schemas.microsoft.com/office/powerpoint/2010/main" val="227638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57</a:t>
            </a:fld>
            <a:endParaRPr lang="en-GB"/>
          </a:p>
        </p:txBody>
      </p:sp>
    </p:spTree>
    <p:extLst>
      <p:ext uri="{BB962C8B-B14F-4D97-AF65-F5344CB8AC3E}">
        <p14:creationId xmlns:p14="http://schemas.microsoft.com/office/powerpoint/2010/main" val="3085533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58</a:t>
            </a:fld>
            <a:endParaRPr lang="en-GB"/>
          </a:p>
        </p:txBody>
      </p:sp>
    </p:spTree>
    <p:extLst>
      <p:ext uri="{BB962C8B-B14F-4D97-AF65-F5344CB8AC3E}">
        <p14:creationId xmlns:p14="http://schemas.microsoft.com/office/powerpoint/2010/main" val="3272533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59</a:t>
            </a:fld>
            <a:endParaRPr lang="en-GB"/>
          </a:p>
        </p:txBody>
      </p:sp>
    </p:spTree>
    <p:extLst>
      <p:ext uri="{BB962C8B-B14F-4D97-AF65-F5344CB8AC3E}">
        <p14:creationId xmlns:p14="http://schemas.microsoft.com/office/powerpoint/2010/main" val="3712060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60</a:t>
            </a:fld>
            <a:endParaRPr lang="en-GB"/>
          </a:p>
        </p:txBody>
      </p:sp>
    </p:spTree>
    <p:extLst>
      <p:ext uri="{BB962C8B-B14F-4D97-AF65-F5344CB8AC3E}">
        <p14:creationId xmlns:p14="http://schemas.microsoft.com/office/powerpoint/2010/main" val="346465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a:t>
            </a:fld>
            <a:endParaRPr lang="en-GB"/>
          </a:p>
        </p:txBody>
      </p:sp>
    </p:spTree>
    <p:extLst>
      <p:ext uri="{BB962C8B-B14F-4D97-AF65-F5344CB8AC3E}">
        <p14:creationId xmlns:p14="http://schemas.microsoft.com/office/powerpoint/2010/main" val="104146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64</a:t>
            </a:fld>
            <a:endParaRPr lang="en-GB"/>
          </a:p>
        </p:txBody>
      </p:sp>
    </p:spTree>
    <p:extLst>
      <p:ext uri="{BB962C8B-B14F-4D97-AF65-F5344CB8AC3E}">
        <p14:creationId xmlns:p14="http://schemas.microsoft.com/office/powerpoint/2010/main" val="1891556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65</a:t>
            </a:fld>
            <a:endParaRPr lang="en-GB"/>
          </a:p>
        </p:txBody>
      </p:sp>
    </p:spTree>
    <p:extLst>
      <p:ext uri="{BB962C8B-B14F-4D97-AF65-F5344CB8AC3E}">
        <p14:creationId xmlns:p14="http://schemas.microsoft.com/office/powerpoint/2010/main" val="3341999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66</a:t>
            </a:fld>
            <a:endParaRPr lang="en-GB"/>
          </a:p>
        </p:txBody>
      </p:sp>
    </p:spTree>
    <p:extLst>
      <p:ext uri="{BB962C8B-B14F-4D97-AF65-F5344CB8AC3E}">
        <p14:creationId xmlns:p14="http://schemas.microsoft.com/office/powerpoint/2010/main" val="3454089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67</a:t>
            </a:fld>
            <a:endParaRPr lang="en-GB"/>
          </a:p>
        </p:txBody>
      </p:sp>
    </p:spTree>
    <p:extLst>
      <p:ext uri="{BB962C8B-B14F-4D97-AF65-F5344CB8AC3E}">
        <p14:creationId xmlns:p14="http://schemas.microsoft.com/office/powerpoint/2010/main" val="3523412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68</a:t>
            </a:fld>
            <a:endParaRPr lang="en-GB"/>
          </a:p>
        </p:txBody>
      </p:sp>
    </p:spTree>
    <p:extLst>
      <p:ext uri="{BB962C8B-B14F-4D97-AF65-F5344CB8AC3E}">
        <p14:creationId xmlns:p14="http://schemas.microsoft.com/office/powerpoint/2010/main" val="583864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69</a:t>
            </a:fld>
            <a:endParaRPr lang="en-GB"/>
          </a:p>
        </p:txBody>
      </p:sp>
    </p:spTree>
    <p:extLst>
      <p:ext uri="{BB962C8B-B14F-4D97-AF65-F5344CB8AC3E}">
        <p14:creationId xmlns:p14="http://schemas.microsoft.com/office/powerpoint/2010/main" val="157987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70</a:t>
            </a:fld>
            <a:endParaRPr lang="en-GB"/>
          </a:p>
        </p:txBody>
      </p:sp>
    </p:spTree>
    <p:extLst>
      <p:ext uri="{BB962C8B-B14F-4D97-AF65-F5344CB8AC3E}">
        <p14:creationId xmlns:p14="http://schemas.microsoft.com/office/powerpoint/2010/main" val="2784729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71</a:t>
            </a:fld>
            <a:endParaRPr lang="en-GB"/>
          </a:p>
        </p:txBody>
      </p:sp>
    </p:spTree>
    <p:extLst>
      <p:ext uri="{BB962C8B-B14F-4D97-AF65-F5344CB8AC3E}">
        <p14:creationId xmlns:p14="http://schemas.microsoft.com/office/powerpoint/2010/main" val="2782619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72</a:t>
            </a:fld>
            <a:endParaRPr lang="en-GB"/>
          </a:p>
        </p:txBody>
      </p:sp>
    </p:spTree>
    <p:extLst>
      <p:ext uri="{BB962C8B-B14F-4D97-AF65-F5344CB8AC3E}">
        <p14:creationId xmlns:p14="http://schemas.microsoft.com/office/powerpoint/2010/main" val="586143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73</a:t>
            </a:fld>
            <a:endParaRPr lang="en-GB"/>
          </a:p>
        </p:txBody>
      </p:sp>
    </p:spTree>
    <p:extLst>
      <p:ext uri="{BB962C8B-B14F-4D97-AF65-F5344CB8AC3E}">
        <p14:creationId xmlns:p14="http://schemas.microsoft.com/office/powerpoint/2010/main" val="253994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8</a:t>
            </a:fld>
            <a:endParaRPr lang="en-GB"/>
          </a:p>
        </p:txBody>
      </p:sp>
    </p:spTree>
    <p:extLst>
      <p:ext uri="{BB962C8B-B14F-4D97-AF65-F5344CB8AC3E}">
        <p14:creationId xmlns:p14="http://schemas.microsoft.com/office/powerpoint/2010/main" val="1214196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74</a:t>
            </a:fld>
            <a:endParaRPr lang="en-GB"/>
          </a:p>
        </p:txBody>
      </p:sp>
    </p:spTree>
    <p:extLst>
      <p:ext uri="{BB962C8B-B14F-4D97-AF65-F5344CB8AC3E}">
        <p14:creationId xmlns:p14="http://schemas.microsoft.com/office/powerpoint/2010/main" val="3662435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75</a:t>
            </a:fld>
            <a:endParaRPr lang="en-GB"/>
          </a:p>
        </p:txBody>
      </p:sp>
    </p:spTree>
    <p:extLst>
      <p:ext uri="{BB962C8B-B14F-4D97-AF65-F5344CB8AC3E}">
        <p14:creationId xmlns:p14="http://schemas.microsoft.com/office/powerpoint/2010/main" val="3564503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76</a:t>
            </a:fld>
            <a:endParaRPr lang="en-GB"/>
          </a:p>
        </p:txBody>
      </p:sp>
    </p:spTree>
    <p:extLst>
      <p:ext uri="{BB962C8B-B14F-4D97-AF65-F5344CB8AC3E}">
        <p14:creationId xmlns:p14="http://schemas.microsoft.com/office/powerpoint/2010/main" val="604256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77</a:t>
            </a:fld>
            <a:endParaRPr lang="en-GB"/>
          </a:p>
        </p:txBody>
      </p:sp>
    </p:spTree>
    <p:extLst>
      <p:ext uri="{BB962C8B-B14F-4D97-AF65-F5344CB8AC3E}">
        <p14:creationId xmlns:p14="http://schemas.microsoft.com/office/powerpoint/2010/main" val="4086339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81</a:t>
            </a:fld>
            <a:endParaRPr lang="en-GB"/>
          </a:p>
        </p:txBody>
      </p:sp>
    </p:spTree>
    <p:extLst>
      <p:ext uri="{BB962C8B-B14F-4D97-AF65-F5344CB8AC3E}">
        <p14:creationId xmlns:p14="http://schemas.microsoft.com/office/powerpoint/2010/main" val="860647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82</a:t>
            </a:fld>
            <a:endParaRPr lang="en-GB"/>
          </a:p>
        </p:txBody>
      </p:sp>
    </p:spTree>
    <p:extLst>
      <p:ext uri="{BB962C8B-B14F-4D97-AF65-F5344CB8AC3E}">
        <p14:creationId xmlns:p14="http://schemas.microsoft.com/office/powerpoint/2010/main" val="1340659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83</a:t>
            </a:fld>
            <a:endParaRPr lang="en-GB"/>
          </a:p>
        </p:txBody>
      </p:sp>
    </p:spTree>
    <p:extLst>
      <p:ext uri="{BB962C8B-B14F-4D97-AF65-F5344CB8AC3E}">
        <p14:creationId xmlns:p14="http://schemas.microsoft.com/office/powerpoint/2010/main" val="1410751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84</a:t>
            </a:fld>
            <a:endParaRPr lang="en-GB"/>
          </a:p>
        </p:txBody>
      </p:sp>
    </p:spTree>
    <p:extLst>
      <p:ext uri="{BB962C8B-B14F-4D97-AF65-F5344CB8AC3E}">
        <p14:creationId xmlns:p14="http://schemas.microsoft.com/office/powerpoint/2010/main" val="344415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85</a:t>
            </a:fld>
            <a:endParaRPr lang="en-GB"/>
          </a:p>
        </p:txBody>
      </p:sp>
    </p:spTree>
    <p:extLst>
      <p:ext uri="{BB962C8B-B14F-4D97-AF65-F5344CB8AC3E}">
        <p14:creationId xmlns:p14="http://schemas.microsoft.com/office/powerpoint/2010/main" val="26889750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86</a:t>
            </a:fld>
            <a:endParaRPr lang="en-GB"/>
          </a:p>
        </p:txBody>
      </p:sp>
    </p:spTree>
    <p:extLst>
      <p:ext uri="{BB962C8B-B14F-4D97-AF65-F5344CB8AC3E}">
        <p14:creationId xmlns:p14="http://schemas.microsoft.com/office/powerpoint/2010/main" val="114111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pPr/>
              <a:t>9</a:t>
            </a:fld>
            <a:endParaRPr lang="en-GB"/>
          </a:p>
        </p:txBody>
      </p:sp>
    </p:spTree>
    <p:extLst>
      <p:ext uri="{BB962C8B-B14F-4D97-AF65-F5344CB8AC3E}">
        <p14:creationId xmlns:p14="http://schemas.microsoft.com/office/powerpoint/2010/main" val="179333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87</a:t>
            </a:fld>
            <a:endParaRPr lang="en-GB"/>
          </a:p>
        </p:txBody>
      </p:sp>
    </p:spTree>
    <p:extLst>
      <p:ext uri="{BB962C8B-B14F-4D97-AF65-F5344CB8AC3E}">
        <p14:creationId xmlns:p14="http://schemas.microsoft.com/office/powerpoint/2010/main" val="3108448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88</a:t>
            </a:fld>
            <a:endParaRPr lang="en-GB"/>
          </a:p>
        </p:txBody>
      </p:sp>
    </p:spTree>
    <p:extLst>
      <p:ext uri="{BB962C8B-B14F-4D97-AF65-F5344CB8AC3E}">
        <p14:creationId xmlns:p14="http://schemas.microsoft.com/office/powerpoint/2010/main" val="251726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90</a:t>
            </a:fld>
            <a:endParaRPr lang="en-GB"/>
          </a:p>
        </p:txBody>
      </p:sp>
    </p:spTree>
    <p:extLst>
      <p:ext uri="{BB962C8B-B14F-4D97-AF65-F5344CB8AC3E}">
        <p14:creationId xmlns:p14="http://schemas.microsoft.com/office/powerpoint/2010/main" val="2668996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91</a:t>
            </a:fld>
            <a:endParaRPr lang="en-GB"/>
          </a:p>
        </p:txBody>
      </p:sp>
    </p:spTree>
    <p:extLst>
      <p:ext uri="{BB962C8B-B14F-4D97-AF65-F5344CB8AC3E}">
        <p14:creationId xmlns:p14="http://schemas.microsoft.com/office/powerpoint/2010/main" val="1862461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92</a:t>
            </a:fld>
            <a:endParaRPr lang="en-GB"/>
          </a:p>
        </p:txBody>
      </p:sp>
    </p:spTree>
    <p:extLst>
      <p:ext uri="{BB962C8B-B14F-4D97-AF65-F5344CB8AC3E}">
        <p14:creationId xmlns:p14="http://schemas.microsoft.com/office/powerpoint/2010/main" val="1417064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93</a:t>
            </a:fld>
            <a:endParaRPr lang="en-GB"/>
          </a:p>
        </p:txBody>
      </p:sp>
    </p:spTree>
    <p:extLst>
      <p:ext uri="{BB962C8B-B14F-4D97-AF65-F5344CB8AC3E}">
        <p14:creationId xmlns:p14="http://schemas.microsoft.com/office/powerpoint/2010/main" val="1697305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94</a:t>
            </a:fld>
            <a:endParaRPr lang="en-GB"/>
          </a:p>
        </p:txBody>
      </p:sp>
    </p:spTree>
    <p:extLst>
      <p:ext uri="{BB962C8B-B14F-4D97-AF65-F5344CB8AC3E}">
        <p14:creationId xmlns:p14="http://schemas.microsoft.com/office/powerpoint/2010/main" val="16629960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95</a:t>
            </a:fld>
            <a:endParaRPr lang="en-GB"/>
          </a:p>
        </p:txBody>
      </p:sp>
    </p:spTree>
    <p:extLst>
      <p:ext uri="{BB962C8B-B14F-4D97-AF65-F5344CB8AC3E}">
        <p14:creationId xmlns:p14="http://schemas.microsoft.com/office/powerpoint/2010/main" val="26383129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97</a:t>
            </a:fld>
            <a:endParaRPr lang="en-GB"/>
          </a:p>
        </p:txBody>
      </p:sp>
    </p:spTree>
    <p:extLst>
      <p:ext uri="{BB962C8B-B14F-4D97-AF65-F5344CB8AC3E}">
        <p14:creationId xmlns:p14="http://schemas.microsoft.com/office/powerpoint/2010/main" val="22607126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98</a:t>
            </a:fld>
            <a:endParaRPr lang="en-GB"/>
          </a:p>
        </p:txBody>
      </p:sp>
    </p:spTree>
    <p:extLst>
      <p:ext uri="{BB962C8B-B14F-4D97-AF65-F5344CB8AC3E}">
        <p14:creationId xmlns:p14="http://schemas.microsoft.com/office/powerpoint/2010/main" val="1897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60118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99</a:t>
            </a:fld>
            <a:endParaRPr lang="en-GB"/>
          </a:p>
        </p:txBody>
      </p:sp>
    </p:spTree>
    <p:extLst>
      <p:ext uri="{BB962C8B-B14F-4D97-AF65-F5344CB8AC3E}">
        <p14:creationId xmlns:p14="http://schemas.microsoft.com/office/powerpoint/2010/main" val="3324848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100</a:t>
            </a:fld>
            <a:endParaRPr lang="en-GB"/>
          </a:p>
        </p:txBody>
      </p:sp>
    </p:spTree>
    <p:extLst>
      <p:ext uri="{BB962C8B-B14F-4D97-AF65-F5344CB8AC3E}">
        <p14:creationId xmlns:p14="http://schemas.microsoft.com/office/powerpoint/2010/main" val="744476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101</a:t>
            </a:fld>
            <a:endParaRPr lang="en-GB"/>
          </a:p>
        </p:txBody>
      </p:sp>
    </p:spTree>
    <p:extLst>
      <p:ext uri="{BB962C8B-B14F-4D97-AF65-F5344CB8AC3E}">
        <p14:creationId xmlns:p14="http://schemas.microsoft.com/office/powerpoint/2010/main" val="1427531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102</a:t>
            </a:fld>
            <a:endParaRPr lang="en-GB"/>
          </a:p>
        </p:txBody>
      </p:sp>
    </p:spTree>
    <p:extLst>
      <p:ext uri="{BB962C8B-B14F-4D97-AF65-F5344CB8AC3E}">
        <p14:creationId xmlns:p14="http://schemas.microsoft.com/office/powerpoint/2010/main" val="24836789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103</a:t>
            </a:fld>
            <a:endParaRPr lang="en-GB"/>
          </a:p>
        </p:txBody>
      </p:sp>
    </p:spTree>
    <p:extLst>
      <p:ext uri="{BB962C8B-B14F-4D97-AF65-F5344CB8AC3E}">
        <p14:creationId xmlns:p14="http://schemas.microsoft.com/office/powerpoint/2010/main" val="1170930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104</a:t>
            </a:fld>
            <a:endParaRPr lang="en-GB"/>
          </a:p>
        </p:txBody>
      </p:sp>
    </p:spTree>
    <p:extLst>
      <p:ext uri="{BB962C8B-B14F-4D97-AF65-F5344CB8AC3E}">
        <p14:creationId xmlns:p14="http://schemas.microsoft.com/office/powerpoint/2010/main" val="38476821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105</a:t>
            </a:fld>
            <a:endParaRPr lang="en-GB"/>
          </a:p>
        </p:txBody>
      </p:sp>
    </p:spTree>
    <p:extLst>
      <p:ext uri="{BB962C8B-B14F-4D97-AF65-F5344CB8AC3E}">
        <p14:creationId xmlns:p14="http://schemas.microsoft.com/office/powerpoint/2010/main" val="2152970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106</a:t>
            </a:fld>
            <a:endParaRPr lang="en-GB"/>
          </a:p>
        </p:txBody>
      </p:sp>
    </p:spTree>
    <p:extLst>
      <p:ext uri="{BB962C8B-B14F-4D97-AF65-F5344CB8AC3E}">
        <p14:creationId xmlns:p14="http://schemas.microsoft.com/office/powerpoint/2010/main" val="1653632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107</a:t>
            </a:fld>
            <a:endParaRPr lang="en-GB"/>
          </a:p>
        </p:txBody>
      </p:sp>
    </p:spTree>
    <p:extLst>
      <p:ext uri="{BB962C8B-B14F-4D97-AF65-F5344CB8AC3E}">
        <p14:creationId xmlns:p14="http://schemas.microsoft.com/office/powerpoint/2010/main" val="913099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108</a:t>
            </a:fld>
            <a:endParaRPr lang="en-GB"/>
          </a:p>
        </p:txBody>
      </p:sp>
    </p:spTree>
    <p:extLst>
      <p:ext uri="{BB962C8B-B14F-4D97-AF65-F5344CB8AC3E}">
        <p14:creationId xmlns:p14="http://schemas.microsoft.com/office/powerpoint/2010/main" val="264821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93966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110</a:t>
            </a:fld>
            <a:endParaRPr lang="en-GB"/>
          </a:p>
        </p:txBody>
      </p:sp>
    </p:spTree>
    <p:extLst>
      <p:ext uri="{BB962C8B-B14F-4D97-AF65-F5344CB8AC3E}">
        <p14:creationId xmlns:p14="http://schemas.microsoft.com/office/powerpoint/2010/main" val="29877365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111</a:t>
            </a:fld>
            <a:endParaRPr lang="en-GB"/>
          </a:p>
        </p:txBody>
      </p:sp>
    </p:spTree>
    <p:extLst>
      <p:ext uri="{BB962C8B-B14F-4D97-AF65-F5344CB8AC3E}">
        <p14:creationId xmlns:p14="http://schemas.microsoft.com/office/powerpoint/2010/main" val="41084396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112</a:t>
            </a:fld>
            <a:endParaRPr lang="en-GB"/>
          </a:p>
        </p:txBody>
      </p:sp>
    </p:spTree>
    <p:extLst>
      <p:ext uri="{BB962C8B-B14F-4D97-AF65-F5344CB8AC3E}">
        <p14:creationId xmlns:p14="http://schemas.microsoft.com/office/powerpoint/2010/main" val="40062132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113</a:t>
            </a:fld>
            <a:endParaRPr lang="en-GB"/>
          </a:p>
        </p:txBody>
      </p:sp>
    </p:spTree>
    <p:extLst>
      <p:ext uri="{BB962C8B-B14F-4D97-AF65-F5344CB8AC3E}">
        <p14:creationId xmlns:p14="http://schemas.microsoft.com/office/powerpoint/2010/main" val="13188456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114</a:t>
            </a:fld>
            <a:endParaRPr lang="en-GB"/>
          </a:p>
        </p:txBody>
      </p:sp>
    </p:spTree>
    <p:extLst>
      <p:ext uri="{BB962C8B-B14F-4D97-AF65-F5344CB8AC3E}">
        <p14:creationId xmlns:p14="http://schemas.microsoft.com/office/powerpoint/2010/main" val="24889037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115</a:t>
            </a:fld>
            <a:endParaRPr lang="en-GB"/>
          </a:p>
        </p:txBody>
      </p:sp>
    </p:spTree>
    <p:extLst>
      <p:ext uri="{BB962C8B-B14F-4D97-AF65-F5344CB8AC3E}">
        <p14:creationId xmlns:p14="http://schemas.microsoft.com/office/powerpoint/2010/main" val="30824435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118</a:t>
            </a:fld>
            <a:endParaRPr lang="en-GB"/>
          </a:p>
        </p:txBody>
      </p:sp>
    </p:spTree>
    <p:extLst>
      <p:ext uri="{BB962C8B-B14F-4D97-AF65-F5344CB8AC3E}">
        <p14:creationId xmlns:p14="http://schemas.microsoft.com/office/powerpoint/2010/main" val="17944351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119</a:t>
            </a:fld>
            <a:endParaRPr lang="en-GB"/>
          </a:p>
        </p:txBody>
      </p:sp>
    </p:spTree>
    <p:extLst>
      <p:ext uri="{BB962C8B-B14F-4D97-AF65-F5344CB8AC3E}">
        <p14:creationId xmlns:p14="http://schemas.microsoft.com/office/powerpoint/2010/main" val="33391088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120</a:t>
            </a:fld>
            <a:endParaRPr lang="en-GB"/>
          </a:p>
        </p:txBody>
      </p:sp>
    </p:spTree>
    <p:extLst>
      <p:ext uri="{BB962C8B-B14F-4D97-AF65-F5344CB8AC3E}">
        <p14:creationId xmlns:p14="http://schemas.microsoft.com/office/powerpoint/2010/main" val="36783904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0C03E8-1620-497D-A47A-843783AC7584}" type="slidenum">
              <a:rPr lang="en-GB" smtClean="0"/>
              <a:pPr/>
              <a:t>124</a:t>
            </a:fld>
            <a:endParaRPr lang="en-GB"/>
          </a:p>
        </p:txBody>
      </p:sp>
    </p:spTree>
    <p:extLst>
      <p:ext uri="{BB962C8B-B14F-4D97-AF65-F5344CB8AC3E}">
        <p14:creationId xmlns:p14="http://schemas.microsoft.com/office/powerpoint/2010/main" val="64175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AD5D52-894C-4552-A79E-104ABB904F4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3889387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125</a:t>
            </a:fld>
            <a:endParaRPr lang="en-GB"/>
          </a:p>
        </p:txBody>
      </p:sp>
    </p:spTree>
    <p:extLst>
      <p:ext uri="{BB962C8B-B14F-4D97-AF65-F5344CB8AC3E}">
        <p14:creationId xmlns:p14="http://schemas.microsoft.com/office/powerpoint/2010/main" val="15626042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C03E8-1620-497D-A47A-843783AC7584}" type="slidenum">
              <a:rPr lang="en-GB" smtClean="0"/>
              <a:pPr/>
              <a:t>126</a:t>
            </a:fld>
            <a:endParaRPr lang="en-GB"/>
          </a:p>
        </p:txBody>
      </p:sp>
    </p:spTree>
    <p:extLst>
      <p:ext uri="{BB962C8B-B14F-4D97-AF65-F5344CB8AC3E}">
        <p14:creationId xmlns:p14="http://schemas.microsoft.com/office/powerpoint/2010/main" val="25435263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127</a:t>
            </a:fld>
            <a:endParaRPr lang="en-GB"/>
          </a:p>
        </p:txBody>
      </p:sp>
    </p:spTree>
    <p:extLst>
      <p:ext uri="{BB962C8B-B14F-4D97-AF65-F5344CB8AC3E}">
        <p14:creationId xmlns:p14="http://schemas.microsoft.com/office/powerpoint/2010/main" val="18745918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128</a:t>
            </a:fld>
            <a:endParaRPr lang="en-GB"/>
          </a:p>
        </p:txBody>
      </p:sp>
    </p:spTree>
    <p:extLst>
      <p:ext uri="{BB962C8B-B14F-4D97-AF65-F5344CB8AC3E}">
        <p14:creationId xmlns:p14="http://schemas.microsoft.com/office/powerpoint/2010/main" val="3990036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129</a:t>
            </a:fld>
            <a:endParaRPr lang="en-GB"/>
          </a:p>
        </p:txBody>
      </p:sp>
    </p:spTree>
    <p:extLst>
      <p:ext uri="{BB962C8B-B14F-4D97-AF65-F5344CB8AC3E}">
        <p14:creationId xmlns:p14="http://schemas.microsoft.com/office/powerpoint/2010/main" val="28815095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130</a:t>
            </a:fld>
            <a:endParaRPr lang="en-GB"/>
          </a:p>
        </p:txBody>
      </p:sp>
    </p:spTree>
    <p:extLst>
      <p:ext uri="{BB962C8B-B14F-4D97-AF65-F5344CB8AC3E}">
        <p14:creationId xmlns:p14="http://schemas.microsoft.com/office/powerpoint/2010/main" val="31487905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131</a:t>
            </a:fld>
            <a:endParaRPr lang="en-GB"/>
          </a:p>
        </p:txBody>
      </p:sp>
    </p:spTree>
    <p:extLst>
      <p:ext uri="{BB962C8B-B14F-4D97-AF65-F5344CB8AC3E}">
        <p14:creationId xmlns:p14="http://schemas.microsoft.com/office/powerpoint/2010/main" val="36724231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132</a:t>
            </a:fld>
            <a:endParaRPr lang="en-GB"/>
          </a:p>
        </p:txBody>
      </p:sp>
    </p:spTree>
    <p:extLst>
      <p:ext uri="{BB962C8B-B14F-4D97-AF65-F5344CB8AC3E}">
        <p14:creationId xmlns:p14="http://schemas.microsoft.com/office/powerpoint/2010/main" val="37145781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133</a:t>
            </a:fld>
            <a:endParaRPr lang="en-GB"/>
          </a:p>
        </p:txBody>
      </p:sp>
    </p:spTree>
    <p:extLst>
      <p:ext uri="{BB962C8B-B14F-4D97-AF65-F5344CB8AC3E}">
        <p14:creationId xmlns:p14="http://schemas.microsoft.com/office/powerpoint/2010/main" val="25241158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5AD5D52-894C-4552-A79E-104ABB904F4A}" type="slidenum">
              <a:rPr lang="en-GB" smtClean="0"/>
              <a:pPr/>
              <a:t>134</a:t>
            </a:fld>
            <a:endParaRPr lang="en-GB"/>
          </a:p>
        </p:txBody>
      </p:sp>
    </p:spTree>
    <p:extLst>
      <p:ext uri="{BB962C8B-B14F-4D97-AF65-F5344CB8AC3E}">
        <p14:creationId xmlns:p14="http://schemas.microsoft.com/office/powerpoint/2010/main" val="376077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91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2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86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669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12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308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22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3680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4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49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69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934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8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048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309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369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5396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5580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93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69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385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156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033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109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796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664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07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1655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812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7700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50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346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98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887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1081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639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90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221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495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17076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8348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180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071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9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09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3825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654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02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47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232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038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2528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001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2975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93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420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800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34891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169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0548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293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71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118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9342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915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11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4252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8184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5195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6480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433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09167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393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6069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57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45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86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209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0600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15659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2097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2B9F1-24DA-4236-9264-171CAAA2FDA1}" type="datetimeFigureOut">
              <a:rPr lang="en-US" smtClean="0">
                <a:solidFill>
                  <a:prstClr val="black">
                    <a:tint val="75000"/>
                  </a:prstClr>
                </a:solidFill>
              </a:rPr>
              <a:pPr/>
              <a:t>2/13/2023</a:t>
            </a:fld>
            <a:endParaRPr lang="en-GB">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9469628-3C78-4830-AD40-4FD7E0EB49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942536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7283152" cy="1684783"/>
          </a:xfr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fa-IR"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بسم الله الرحمن الرحیم</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99500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398205"/>
            <a:ext cx="7004170" cy="6055131"/>
          </a:xfrm>
          <a:prstGeom prst="rect">
            <a:avLst/>
          </a:prstGeom>
        </p:spPr>
      </p:pic>
    </p:spTree>
    <p:extLst>
      <p:ext uri="{BB962C8B-B14F-4D97-AF65-F5344CB8AC3E}">
        <p14:creationId xmlns:p14="http://schemas.microsoft.com/office/powerpoint/2010/main" val="19118889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052736"/>
            <a:ext cx="7560840" cy="3638560"/>
          </a:xfrm>
          <a:noFill/>
          <a:ln>
            <a:noFill/>
          </a:ln>
        </p:spPr>
        <p:style>
          <a:lnRef idx="1">
            <a:schemeClr val="accent2"/>
          </a:lnRef>
          <a:fillRef idx="2">
            <a:schemeClr val="accent2"/>
          </a:fillRef>
          <a:effectRef idx="1">
            <a:schemeClr val="accent2"/>
          </a:effectRef>
          <a:fontRef idx="minor">
            <a:schemeClr val="dk1"/>
          </a:fontRef>
        </p:style>
        <p:txBody>
          <a:bodyPr tIns="274320">
            <a:noAutofit/>
          </a:bodyPr>
          <a:lstStyle/>
          <a:p>
            <a:pPr algn="ctr" rtl="1"/>
            <a:r>
              <a:rPr lang="fa-IR" sz="8000" b="1" dirty="0">
                <a:ln w="17780" cmpd="sng">
                  <a:solidFill>
                    <a:srgbClr val="FFFFFF"/>
                  </a:solidFill>
                  <a:prstDash val="solid"/>
                  <a:miter lim="800000"/>
                </a:ln>
                <a:solidFill>
                  <a:schemeClr val="accent5">
                    <a:lumMod val="75000"/>
                  </a:schemeClr>
                </a:solidFill>
                <a:effectLst>
                  <a:outerShdw blurRad="50800" algn="tl" rotWithShape="0">
                    <a:srgbClr val="000000"/>
                  </a:outerShdw>
                </a:effectLst>
                <a:cs typeface="B Nazanin" panose="00000400000000000000" pitchFamily="2" charset="-78"/>
              </a:rPr>
              <a:t>احیای نوزادان زودرس</a:t>
            </a:r>
            <a:endParaRPr lang="en-GB" sz="8000" b="1" dirty="0">
              <a:ln w="17780" cmpd="sng">
                <a:solidFill>
                  <a:srgbClr val="FFFFFF"/>
                </a:solidFill>
                <a:prstDash val="solid"/>
                <a:miter lim="800000"/>
              </a:ln>
              <a:solidFill>
                <a:schemeClr val="accent5">
                  <a:lumMod val="75000"/>
                </a:schemeClr>
              </a:solidFill>
              <a:effectLst>
                <a:outerShdw blurRad="50800" algn="tl" rotWithShape="0">
                  <a:srgbClr val="000000"/>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knafs\Pictures\s442.jpg"/>
          <p:cNvPicPr>
            <a:picLocks noChangeAspect="1" noChangeArrowheads="1"/>
          </p:cNvPicPr>
          <p:nvPr/>
        </p:nvPicPr>
        <p:blipFill>
          <a:blip r:embed="rId3"/>
          <a:srcRect/>
          <a:stretch>
            <a:fillRect/>
          </a:stretch>
        </p:blipFill>
        <p:spPr bwMode="auto">
          <a:xfrm>
            <a:off x="857224" y="500042"/>
            <a:ext cx="7303291" cy="5722288"/>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5212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خطرات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همراه</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با نارسی</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857364"/>
            <a:ext cx="8229600" cy="4235931"/>
          </a:xfrm>
        </p:spPr>
        <p:style>
          <a:lnRef idx="2">
            <a:schemeClr val="accent2"/>
          </a:lnRef>
          <a:fillRef idx="1">
            <a:schemeClr val="lt1"/>
          </a:fillRef>
          <a:effectRef idx="0">
            <a:schemeClr val="accent2"/>
          </a:effectRef>
          <a:fontRef idx="minor">
            <a:schemeClr val="dk1"/>
          </a:fontRef>
        </p:style>
        <p:txBody>
          <a:bodyPr tIns="274320">
            <a:noAutofit/>
          </a:bodyPr>
          <a:lstStyle/>
          <a:p>
            <a:pPr marL="465138" indent="-465138" algn="r" rtl="1">
              <a:buClr>
                <a:srgbClr val="C00000"/>
              </a:buClr>
              <a:buNone/>
            </a:pPr>
            <a:r>
              <a:rPr lang="fa-IR" sz="2400" b="1" dirty="0">
                <a:solidFill>
                  <a:srgbClr val="C00000"/>
                </a:solidFill>
              </a:rPr>
              <a:t>1.  </a:t>
            </a:r>
            <a:r>
              <a:rPr lang="fa-IR" sz="2400" b="1" dirty="0"/>
              <a:t>اتلاف حرارت زیاد از راه پوست ظریف، سطح زیاد، و چربی کم.</a:t>
            </a:r>
          </a:p>
          <a:p>
            <a:pPr marL="566738" indent="-566738" algn="r" rtl="1">
              <a:buClr>
                <a:srgbClr val="C00000"/>
              </a:buClr>
              <a:buNone/>
            </a:pPr>
            <a:r>
              <a:rPr lang="fa-IR" sz="2400" b="1" dirty="0">
                <a:solidFill>
                  <a:srgbClr val="C00000"/>
                </a:solidFill>
              </a:rPr>
              <a:t>2.  </a:t>
            </a:r>
            <a:r>
              <a:rPr lang="fa-IR" sz="2400" b="1" dirty="0"/>
              <a:t>آسیب پذیری بافت های ناکامل در مقابل اکسیژن زیاد.</a:t>
            </a:r>
          </a:p>
          <a:p>
            <a:pPr marL="742950" indent="-742950" algn="r" rtl="1">
              <a:buClr>
                <a:srgbClr val="C00000"/>
              </a:buClr>
              <a:buAutoNum type="arabicPeriod" startAt="3"/>
            </a:pPr>
            <a:r>
              <a:rPr lang="fa-IR" sz="2400" b="1" dirty="0" smtClean="0"/>
              <a:t>تنفس </a:t>
            </a:r>
            <a:r>
              <a:rPr lang="fa-IR" sz="2400" b="1" dirty="0"/>
              <a:t>مشکل به علت عضلات ضعیف</a:t>
            </a:r>
            <a:r>
              <a:rPr lang="fa-IR" sz="2400" b="1" dirty="0" smtClean="0"/>
              <a:t>.</a:t>
            </a:r>
          </a:p>
          <a:p>
            <a:pPr marL="682625" indent="-623888" algn="r" rtl="1">
              <a:buClr>
                <a:srgbClr val="C00000"/>
              </a:buClr>
              <a:buNone/>
            </a:pPr>
            <a:r>
              <a:rPr lang="fa-IR" sz="2400" b="1" dirty="0">
                <a:solidFill>
                  <a:srgbClr val="C00000"/>
                </a:solidFill>
              </a:rPr>
              <a:t>4.  </a:t>
            </a:r>
            <a:r>
              <a:rPr lang="fa-IR" sz="2400" b="1" dirty="0">
                <a:solidFill>
                  <a:schemeClr val="tx1"/>
                </a:solidFill>
              </a:rPr>
              <a:t>ریه های ناکامل و کاهش تحریک تنفسی.</a:t>
            </a:r>
          </a:p>
          <a:p>
            <a:pPr marL="0" indent="0" algn="r" rtl="1">
              <a:buClr>
                <a:srgbClr val="C00000"/>
              </a:buClr>
              <a:buNone/>
            </a:pPr>
            <a:r>
              <a:rPr lang="fa-IR" sz="2400" b="1" dirty="0">
                <a:solidFill>
                  <a:srgbClr val="C00000"/>
                </a:solidFill>
              </a:rPr>
              <a:t>5.  </a:t>
            </a:r>
            <a:r>
              <a:rPr lang="fa-IR" sz="2400" b="1" dirty="0">
                <a:solidFill>
                  <a:schemeClr val="tx1"/>
                </a:solidFill>
              </a:rPr>
              <a:t>استعداد به عفونت.</a:t>
            </a:r>
          </a:p>
          <a:p>
            <a:pPr marL="0" indent="0" algn="r" rtl="1">
              <a:buClr>
                <a:srgbClr val="C00000"/>
              </a:buClr>
              <a:buNone/>
            </a:pPr>
            <a:r>
              <a:rPr lang="fa-IR" sz="2400" b="1" dirty="0">
                <a:solidFill>
                  <a:srgbClr val="C00000"/>
                </a:solidFill>
              </a:rPr>
              <a:t>6.  </a:t>
            </a:r>
            <a:r>
              <a:rPr lang="fa-IR" sz="2400" b="1" dirty="0">
                <a:solidFill>
                  <a:schemeClr val="tx1"/>
                </a:solidFill>
              </a:rPr>
              <a:t>استعداد به خونریزی مغزی.</a:t>
            </a:r>
          </a:p>
          <a:p>
            <a:pPr marL="623888" indent="-623888" algn="r" rtl="1">
              <a:buClr>
                <a:srgbClr val="C00000"/>
              </a:buClr>
              <a:buNone/>
            </a:pPr>
            <a:r>
              <a:rPr lang="fa-IR" sz="2400" b="1" dirty="0">
                <a:solidFill>
                  <a:srgbClr val="C00000"/>
                </a:solidFill>
              </a:rPr>
              <a:t>7.</a:t>
            </a:r>
            <a:r>
              <a:rPr lang="fa-IR" sz="2400" b="1" dirty="0">
                <a:solidFill>
                  <a:schemeClr val="tx1"/>
                </a:solidFill>
              </a:rPr>
              <a:t>  حجم خونی کم و لاجرم واکنش شدید به خونریزی جزئی. </a:t>
            </a:r>
          </a:p>
          <a:p>
            <a:pPr marL="742950" indent="-742950" algn="r" rtl="1">
              <a:buClr>
                <a:srgbClr val="C00000"/>
              </a:buClr>
              <a:buAutoNum type="arabicPeriod" startAt="3"/>
            </a:pPr>
            <a:endParaRPr lang="fa-IR" sz="4000" b="1" dirty="0"/>
          </a:p>
          <a:p>
            <a:pPr marL="0" indent="0">
              <a:buClr>
                <a:srgbClr val="C00000"/>
              </a:buClr>
              <a:buNone/>
            </a:pPr>
            <a:r>
              <a:rPr lang="en-GB" sz="4000" b="1" dirty="0">
                <a:cs typeface="B Nazanin" panose="00000400000000000000" pitchFamily="2" charset="-78"/>
              </a:rPr>
              <a:t>                                       </a:t>
            </a:r>
            <a:endParaRPr lang="en-GB" sz="4000" b="1" dirty="0">
              <a:solidFill>
                <a:srgbClr val="C00000"/>
              </a:solidFill>
              <a:cs typeface="B Nazanin" panose="00000400000000000000" pitchFamily="2" charset="-78"/>
            </a:endParaRPr>
          </a:p>
          <a:p>
            <a:pPr marL="0" indent="0">
              <a:buClr>
                <a:srgbClr val="C00000"/>
              </a:buClr>
              <a:buNone/>
            </a:pPr>
            <a:r>
              <a:rPr lang="en-GB" sz="4000" b="1" dirty="0">
                <a:solidFill>
                  <a:srgbClr val="C00000"/>
                </a:solidFill>
                <a:cs typeface="B Nazanin" panose="00000400000000000000" pitchFamily="2" charset="-78"/>
              </a:rPr>
              <a:t>                                                   </a:t>
            </a:r>
          </a:p>
        </p:txBody>
      </p:sp>
    </p:spTree>
    <p:extLst>
      <p:ext uri="{BB962C8B-B14F-4D97-AF65-F5344CB8AC3E}">
        <p14:creationId xmlns:p14="http://schemas.microsoft.com/office/powerpoint/2010/main" val="27244875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منابع اضافی مورد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نیاز</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988840"/>
            <a:ext cx="8229600" cy="2592288"/>
          </a:xfrm>
        </p:spPr>
        <p:style>
          <a:lnRef idx="2">
            <a:schemeClr val="accent2"/>
          </a:lnRef>
          <a:fillRef idx="1">
            <a:schemeClr val="lt1"/>
          </a:fillRef>
          <a:effectRef idx="0">
            <a:schemeClr val="accent2"/>
          </a:effectRef>
          <a:fontRef idx="minor">
            <a:schemeClr val="dk1"/>
          </a:fontRef>
        </p:style>
        <p:txBody>
          <a:bodyPr tIns="274320">
            <a:normAutofit fontScale="92500" lnSpcReduction="10000"/>
          </a:bodyPr>
          <a:lstStyle/>
          <a:p>
            <a:pPr algn="r" rtl="1">
              <a:buClr>
                <a:srgbClr val="C00000"/>
              </a:buClr>
            </a:pPr>
            <a:r>
              <a:rPr lang="fa-IR" sz="4000" b="1" dirty="0">
                <a:cs typeface="B Nazanin" panose="00000400000000000000" pitchFamily="2" charset="-78"/>
              </a:rPr>
              <a:t>پرسنل مجرب از جمله لوله گذار مجرب.</a:t>
            </a:r>
          </a:p>
          <a:p>
            <a:pPr algn="r" rtl="1">
              <a:buClr>
                <a:srgbClr val="C00000"/>
              </a:buClr>
            </a:pPr>
            <a:r>
              <a:rPr lang="fa-IR" sz="4000" b="1" dirty="0">
                <a:cs typeface="B Nazanin" panose="00000400000000000000" pitchFamily="2" charset="-78"/>
              </a:rPr>
              <a:t>راهبردهای اضافی برای حفظ درجه حرارت.</a:t>
            </a:r>
          </a:p>
          <a:p>
            <a:pPr marL="0" indent="0" algn="r" rtl="1">
              <a:buClr>
                <a:srgbClr val="C00000"/>
              </a:buClr>
              <a:buNone/>
            </a:pPr>
            <a:endParaRPr lang="en-GB" sz="4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ابزار اضافی مورد نیاز</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78970" y="2394857"/>
            <a:ext cx="8207829" cy="3914463"/>
          </a:xfrm>
        </p:spPr>
        <p:style>
          <a:lnRef idx="2">
            <a:schemeClr val="accent2"/>
          </a:lnRef>
          <a:fillRef idx="1">
            <a:schemeClr val="lt1"/>
          </a:fillRef>
          <a:effectRef idx="0">
            <a:schemeClr val="accent2"/>
          </a:effectRef>
          <a:fontRef idx="minor">
            <a:schemeClr val="dk1"/>
          </a:fontRef>
        </p:style>
        <p:txBody>
          <a:bodyPr tIns="182880">
            <a:normAutofit/>
          </a:bodyPr>
          <a:lstStyle/>
          <a:p>
            <a:pPr algn="r" rtl="1">
              <a:buClr>
                <a:srgbClr val="C00000"/>
              </a:buClr>
            </a:pPr>
            <a:r>
              <a:rPr lang="fa-IR" sz="6000" b="1" dirty="0">
                <a:cs typeface="B Nazanin" panose="00000400000000000000" pitchFamily="2" charset="-78"/>
              </a:rPr>
              <a:t> هوای فشرده</a:t>
            </a:r>
          </a:p>
          <a:p>
            <a:pPr algn="r" rtl="1">
              <a:buClr>
                <a:srgbClr val="C00000"/>
              </a:buClr>
            </a:pPr>
            <a:r>
              <a:rPr lang="fa-IR" sz="6000" b="1" dirty="0">
                <a:cs typeface="B Nazanin" panose="00000400000000000000" pitchFamily="2" charset="-78"/>
              </a:rPr>
              <a:t> بلندر </a:t>
            </a:r>
          </a:p>
          <a:p>
            <a:pPr algn="r" rtl="1">
              <a:buClr>
                <a:srgbClr val="C00000"/>
              </a:buClr>
            </a:pPr>
            <a:r>
              <a:rPr lang="fa-IR" sz="6000" b="1" dirty="0">
                <a:cs typeface="B Nazanin" panose="00000400000000000000" pitchFamily="2" charset="-78"/>
              </a:rPr>
              <a:t> پالس اکسیمتر</a:t>
            </a:r>
          </a:p>
          <a:p>
            <a:pPr marL="0" indent="0" algn="r" rtl="1">
              <a:buClr>
                <a:srgbClr val="C00000"/>
              </a:buClr>
              <a:buNone/>
            </a:pPr>
            <a:endParaRPr lang="en-GB" sz="6000" b="1" dirty="0">
              <a:cs typeface="B Nazanin" panose="00000400000000000000" pitchFamily="2" charset="-78"/>
            </a:endParaRPr>
          </a:p>
        </p:txBody>
      </p:sp>
    </p:spTree>
    <p:extLst>
      <p:ext uri="{BB962C8B-B14F-4D97-AF65-F5344CB8AC3E}">
        <p14:creationId xmlns:p14="http://schemas.microsoft.com/office/powerpoint/2010/main" val="7232303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گرم نگاه داشتن نوزادان زودرس</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44216"/>
            <a:ext cx="8229600" cy="4277072"/>
          </a:xfrm>
        </p:spPr>
        <p:style>
          <a:lnRef idx="2">
            <a:schemeClr val="accent2"/>
          </a:lnRef>
          <a:fillRef idx="1">
            <a:schemeClr val="lt1"/>
          </a:fillRef>
          <a:effectRef idx="0">
            <a:schemeClr val="accent2"/>
          </a:effectRef>
          <a:fontRef idx="minor">
            <a:schemeClr val="dk1"/>
          </a:fontRef>
        </p:style>
        <p:txBody>
          <a:bodyPr tIns="274320">
            <a:noAutofit/>
          </a:bodyPr>
          <a:lstStyle/>
          <a:p>
            <a:pPr marL="508000" indent="-508000" algn="r" rtl="1">
              <a:buClr>
                <a:srgbClr val="C00000"/>
              </a:buClr>
              <a:buNone/>
            </a:pPr>
            <a:r>
              <a:rPr lang="fa-IR" sz="4000" b="1" dirty="0">
                <a:solidFill>
                  <a:srgbClr val="C00000"/>
                </a:solidFill>
                <a:cs typeface="B Nazanin" panose="00000400000000000000" pitchFamily="2" charset="-78"/>
              </a:rPr>
              <a:t>1</a:t>
            </a:r>
            <a:r>
              <a:rPr lang="fa-IR" sz="4000" b="1" dirty="0">
                <a:solidFill>
                  <a:srgbClr val="C00000"/>
                </a:solidFill>
              </a:rPr>
              <a:t>.  </a:t>
            </a:r>
            <a:r>
              <a:rPr lang="fa-IR" sz="4000" b="1" dirty="0"/>
              <a:t>درجـه حرارت اتاق زایمـان را بالا ببـرید  </a:t>
            </a:r>
            <a:r>
              <a:rPr lang="fa-IR" sz="4000" b="1" smtClean="0"/>
              <a:t>(25-23 </a:t>
            </a:r>
            <a:r>
              <a:rPr lang="fa-IR" sz="4000" b="1" dirty="0"/>
              <a:t>درجه سانتیگراد).</a:t>
            </a:r>
          </a:p>
          <a:p>
            <a:pPr marL="0" indent="0" algn="r" rtl="1">
              <a:buClr>
                <a:srgbClr val="C00000"/>
              </a:buClr>
              <a:buNone/>
            </a:pPr>
            <a:r>
              <a:rPr lang="fa-IR" sz="4000" b="1" dirty="0">
                <a:solidFill>
                  <a:srgbClr val="C00000"/>
                </a:solidFill>
              </a:rPr>
              <a:t>2.  </a:t>
            </a:r>
            <a:r>
              <a:rPr lang="fa-IR" sz="4000" b="1" dirty="0"/>
              <a:t>گرمازای تابشی را پیشاپیش گرم کنید.</a:t>
            </a:r>
          </a:p>
          <a:p>
            <a:pPr marL="623888" indent="-623888" algn="r" rtl="1">
              <a:buClr>
                <a:srgbClr val="C00000"/>
              </a:buClr>
              <a:buNone/>
            </a:pPr>
            <a:r>
              <a:rPr lang="fa-IR" sz="4000" b="1" dirty="0">
                <a:solidFill>
                  <a:srgbClr val="C00000"/>
                </a:solidFill>
              </a:rPr>
              <a:t>3.  </a:t>
            </a:r>
            <a:r>
              <a:rPr lang="fa-IR" sz="4000" b="1" dirty="0"/>
              <a:t>یک کیسه گرمازای شیمیایی زیر ملافه های روی تشک قرار دهید.</a:t>
            </a:r>
            <a:endParaRPr lang="en-GB" sz="4000" b="1" dirty="0"/>
          </a:p>
          <a:p>
            <a:pPr marL="0" indent="0" algn="r">
              <a:buClr>
                <a:srgbClr val="C00000"/>
              </a:buClr>
              <a:buNone/>
            </a:pPr>
            <a:endParaRPr lang="en-GB" sz="3600" b="1" dirty="0">
              <a:solidFill>
                <a:srgbClr val="FF0000"/>
              </a:solidFill>
              <a:cs typeface="B Nazanin" panose="00000400000000000000" pitchFamily="2" charset="-78"/>
            </a:endParaRPr>
          </a:p>
        </p:txBody>
      </p:sp>
      <p:sp>
        <p:nvSpPr>
          <p:cNvPr id="5" name="Footer Placeholder 3"/>
          <p:cNvSpPr>
            <a:spLocks noGrp="1"/>
          </p:cNvSpPr>
          <p:nvPr>
            <p:ph type="ftr" sz="quarter" idx="11"/>
          </p:nvPr>
        </p:nvSpPr>
        <p:spPr>
          <a:xfrm>
            <a:off x="6660232" y="6093296"/>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9303719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29600" cy="3024336"/>
          </a:xfrm>
        </p:spPr>
        <p:style>
          <a:lnRef idx="2">
            <a:schemeClr val="accent2"/>
          </a:lnRef>
          <a:fillRef idx="1">
            <a:schemeClr val="lt1"/>
          </a:fillRef>
          <a:effectRef idx="0">
            <a:schemeClr val="accent2"/>
          </a:effectRef>
          <a:fontRef idx="minor">
            <a:schemeClr val="dk1"/>
          </a:fontRef>
        </p:style>
        <p:txBody>
          <a:bodyPr tIns="182880" rIns="91440">
            <a:noAutofit/>
          </a:bodyPr>
          <a:lstStyle/>
          <a:p>
            <a:pPr marL="566738" indent="-566738" algn="r" rtl="1">
              <a:buClr>
                <a:srgbClr val="C00000"/>
              </a:buClr>
              <a:buNone/>
            </a:pPr>
            <a:r>
              <a:rPr lang="fa-IR" sz="4000" b="1" dirty="0">
                <a:solidFill>
                  <a:srgbClr val="C00000"/>
                </a:solidFill>
                <a:latin typeface="Aller" panose="020B0503030302020204" pitchFamily="34" charset="0"/>
              </a:rPr>
              <a:t>4.  </a:t>
            </a:r>
            <a:r>
              <a:rPr lang="fa-IR" sz="4000" b="1" dirty="0">
                <a:solidFill>
                  <a:schemeClr val="tx1"/>
                </a:solidFill>
                <a:latin typeface="Aller" panose="020B0503030302020204" pitchFamily="34" charset="0"/>
              </a:rPr>
              <a:t>نـوزادان زیـر </a:t>
            </a:r>
            <a:r>
              <a:rPr lang="fa-IR" sz="4000" b="1" dirty="0" smtClean="0">
                <a:solidFill>
                  <a:schemeClr val="tx1"/>
                </a:solidFill>
                <a:latin typeface="Aller" panose="020B0503030302020204" pitchFamily="34" charset="0"/>
              </a:rPr>
              <a:t>32 </a:t>
            </a:r>
            <a:r>
              <a:rPr lang="fa-IR" sz="4000" b="1" dirty="0">
                <a:solidFill>
                  <a:schemeClr val="tx1"/>
                </a:solidFill>
                <a:latin typeface="Aller" panose="020B0503030302020204" pitchFamily="34" charset="0"/>
              </a:rPr>
              <a:t>هفته را در یک لایـه پلاستیکی پلی اتیلن بپیچید.</a:t>
            </a:r>
          </a:p>
          <a:p>
            <a:pPr marL="566738" indent="-566738" algn="r" rtl="1">
              <a:buClr>
                <a:srgbClr val="C00000"/>
              </a:buClr>
              <a:buNone/>
            </a:pPr>
            <a:r>
              <a:rPr lang="fa-IR" sz="4000" b="1" dirty="0">
                <a:solidFill>
                  <a:srgbClr val="C00000"/>
                </a:solidFill>
                <a:latin typeface="Aller" panose="020B0503030302020204" pitchFamily="34" charset="0"/>
              </a:rPr>
              <a:t>5.  </a:t>
            </a:r>
            <a:r>
              <a:rPr lang="fa-IR" sz="4000" b="1" dirty="0">
                <a:solidFill>
                  <a:schemeClr val="tx1"/>
                </a:solidFill>
                <a:latin typeface="Aller" panose="020B0503030302020204" pitchFamily="34" charset="0"/>
              </a:rPr>
              <a:t>برای انتقال به بخش نوزادان از انکوباتور انتقال استفاده کنید.</a:t>
            </a:r>
            <a:r>
              <a:rPr lang="en-GB" sz="4000" b="1" dirty="0">
                <a:solidFill>
                  <a:schemeClr val="tx1"/>
                </a:solidFill>
                <a:cs typeface="B Nazanin" panose="00000400000000000000" pitchFamily="2" charset="-78"/>
              </a:rPr>
              <a:t>	</a:t>
            </a:r>
            <a:endParaRPr lang="fa-IR" sz="4000" b="1" dirty="0">
              <a:solidFill>
                <a:schemeClr val="tx1"/>
              </a:solidFill>
              <a:cs typeface="B Nazanin" panose="00000400000000000000" pitchFamily="2" charset="-78"/>
            </a:endParaRPr>
          </a:p>
          <a:p>
            <a:pPr marL="0" indent="0" algn="r" rtl="1">
              <a:buClr>
                <a:srgbClr val="C00000"/>
              </a:buClr>
              <a:buNone/>
            </a:pPr>
            <a:r>
              <a:rPr lang="en-GB" sz="4000" b="1" dirty="0">
                <a:solidFill>
                  <a:schemeClr val="tx1"/>
                </a:solidFill>
                <a:cs typeface="B Nazanin" panose="00000400000000000000" pitchFamily="2" charset="-78"/>
              </a:rPr>
              <a:t>	</a:t>
            </a:r>
          </a:p>
        </p:txBody>
      </p:sp>
      <p:sp>
        <p:nvSpPr>
          <p:cNvPr id="5" name="Footer Placeholder 3"/>
          <p:cNvSpPr>
            <a:spLocks noGrp="1"/>
          </p:cNvSpPr>
          <p:nvPr>
            <p:ph type="ftr" sz="quarter" idx="11"/>
          </p:nvPr>
        </p:nvSpPr>
        <p:spPr>
          <a:xfrm>
            <a:off x="6588224" y="5080099"/>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500034"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گرم نگاه داشتن نوزادان زودرس</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29600" cy="3816424"/>
          </a:xfrm>
        </p:spPr>
        <p:style>
          <a:lnRef idx="2">
            <a:schemeClr val="accent2"/>
          </a:lnRef>
          <a:fillRef idx="1">
            <a:schemeClr val="lt1"/>
          </a:fillRef>
          <a:effectRef idx="0">
            <a:schemeClr val="accent2"/>
          </a:effectRef>
          <a:fontRef idx="minor">
            <a:schemeClr val="dk1"/>
          </a:fontRef>
        </p:style>
        <p:txBody>
          <a:bodyPr tIns="182880" rIns="2743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r" rtl="1">
              <a:buClr>
                <a:srgbClr val="C00000"/>
              </a:buClr>
              <a:buNone/>
            </a:pPr>
            <a:r>
              <a:rPr lang="fa-IR" sz="4400" b="1" spc="50" dirty="0">
                <a:ln w="11430"/>
                <a:solidFill>
                  <a:srgbClr val="C00000"/>
                </a:solidFill>
                <a:latin typeface="Aller" panose="020B0503030302020204" pitchFamily="34" charset="0"/>
              </a:rPr>
              <a:t>توجه: </a:t>
            </a:r>
            <a:r>
              <a:rPr lang="fa-IR" sz="4400" b="1" spc="50" dirty="0">
                <a:ln w="11430"/>
                <a:solidFill>
                  <a:schemeClr val="tx1"/>
                </a:solidFill>
                <a:latin typeface="Aller" panose="020B0503030302020204" pitchFamily="34" charset="0"/>
              </a:rPr>
              <a:t>برای اجتناب از گرم شدن و سرد شدن بیش از حد، درجه حرارت نوزاد را مرتباً کنترل نمایید. حفظ درجه حرارت زیر بغل، حدود 36/5 درجه سانتیگراد، باید هدف شما باشد.</a:t>
            </a:r>
            <a:endParaRPr lang="fa-IR" sz="4000" b="1" spc="50" dirty="0">
              <a:ln w="11430"/>
              <a:solidFill>
                <a:schemeClr val="tx1"/>
              </a:solidFill>
              <a:latin typeface="Aller" panose="020B0503030302020204" pitchFamily="34" charset="0"/>
            </a:endParaRPr>
          </a:p>
          <a:p>
            <a:pPr marL="0" indent="0">
              <a:buClr>
                <a:srgbClr val="C00000"/>
              </a:buClr>
              <a:buNone/>
            </a:pPr>
            <a:r>
              <a:rPr lang="en-GB" sz="4000" b="1" spc="50" dirty="0">
                <a:ln w="11430"/>
                <a:solidFill>
                  <a:schemeClr val="tx1"/>
                </a:solidFill>
                <a:cs typeface="B Nazanin" panose="00000400000000000000" pitchFamily="2" charset="-78"/>
              </a:rPr>
              <a:t>	</a:t>
            </a:r>
          </a:p>
        </p:txBody>
      </p:sp>
      <p:sp>
        <p:nvSpPr>
          <p:cNvPr id="5" name="Title 1"/>
          <p:cNvSpPr>
            <a:spLocks noGrp="1"/>
          </p:cNvSpPr>
          <p:nvPr>
            <p:ph type="title"/>
          </p:nvPr>
        </p:nvSpPr>
        <p:spPr>
          <a:xfrm>
            <a:off x="500034"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گرم نگاه داشتن نوزادان زودرس</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9588180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کیسه پلاستیکی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050" name="Picture 2" descr="C:\Users\Niknafs\Pictures\s457.jpg"/>
          <p:cNvPicPr>
            <a:picLocks noChangeAspect="1" noChangeArrowheads="1"/>
          </p:cNvPicPr>
          <p:nvPr/>
        </p:nvPicPr>
        <p:blipFill>
          <a:blip r:embed="rId3"/>
          <a:srcRect/>
          <a:stretch>
            <a:fillRect/>
          </a:stretch>
        </p:blipFill>
        <p:spPr bwMode="auto">
          <a:xfrm>
            <a:off x="620588" y="2276872"/>
            <a:ext cx="8343900" cy="3190875"/>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کیسه پلاستیکی</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079" y="1556792"/>
            <a:ext cx="4285177" cy="49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81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742" y="620688"/>
            <a:ext cx="8395722" cy="5688632"/>
          </a:xfrm>
          <a:prstGeom prst="rect">
            <a:avLst/>
          </a:prstGeom>
        </p:spPr>
      </p:pic>
    </p:spTree>
    <p:extLst>
      <p:ext uri="{BB962C8B-B14F-4D97-AF65-F5344CB8AC3E}">
        <p14:creationId xmlns:p14="http://schemas.microsoft.com/office/powerpoint/2010/main" val="21890298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تجویز اکسیژن</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785926"/>
            <a:ext cx="8200996" cy="4523394"/>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C00000"/>
              </a:buClr>
            </a:pPr>
            <a:r>
              <a:rPr lang="fa-IR" sz="4000" b="1" dirty="0"/>
              <a:t>نوزادان زودرس در برابر هیپراکسیا/پرفوزیون مجدد بسیار آسیب پذیر می باشند.</a:t>
            </a:r>
          </a:p>
          <a:p>
            <a:pPr algn="r" rtl="1">
              <a:buClr>
                <a:srgbClr val="C00000"/>
              </a:buClr>
            </a:pPr>
            <a:r>
              <a:rPr lang="fa-IR" sz="4000" b="1" dirty="0"/>
              <a:t>توصیه می شود که هنگام احیا، از اکسیمتر و بلندر استفاده شود.</a:t>
            </a:r>
          </a:p>
          <a:p>
            <a:pPr algn="r" rtl="1">
              <a:buClr>
                <a:srgbClr val="C00000"/>
              </a:buClr>
            </a:pPr>
            <a:r>
              <a:rPr lang="fa-IR" sz="4000" b="1" dirty="0"/>
              <a:t>وجود ابزار فوق بویژه در نوزادان زیر 32 هفته حیاتی است.</a:t>
            </a:r>
          </a:p>
          <a:p>
            <a:pPr algn="r" rtl="1">
              <a:buClr>
                <a:srgbClr val="C00000"/>
              </a:buClr>
            </a:pPr>
            <a:endParaRPr lang="en-GB" sz="4000" b="1" dirty="0">
              <a:cs typeface="B Nazanin" panose="00000400000000000000" pitchFamily="2" charset="-78"/>
            </a:endParaRPr>
          </a:p>
          <a:p>
            <a:pPr marL="0" indent="0">
              <a:buClr>
                <a:srgbClr val="C00000"/>
              </a:buClr>
              <a:buNone/>
            </a:pPr>
            <a:endParaRPr lang="en-GB" sz="4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9802" y="836712"/>
            <a:ext cx="5832518" cy="5805263"/>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تنظیم اکسیژن</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95536" y="1844824"/>
            <a:ext cx="8229600" cy="4824536"/>
          </a:xfrm>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C00000"/>
              </a:buClr>
            </a:pPr>
            <a:r>
              <a:rPr lang="fa-IR" sz="3600" b="1" dirty="0"/>
              <a:t>در رحم، درصد اشباع اکسیژن جنین حدود 60% است.</a:t>
            </a:r>
          </a:p>
          <a:p>
            <a:pPr algn="r" rtl="1">
              <a:buClr>
                <a:srgbClr val="C00000"/>
              </a:buClr>
            </a:pPr>
            <a:r>
              <a:rPr lang="fa-IR" sz="3600" b="1" dirty="0"/>
              <a:t>در نوزادان سررس، رسیدن به اشباع بیش از 90% ممکن است بیش از 10 دقیقـه زمان نیاز داشته باشد.</a:t>
            </a:r>
          </a:p>
          <a:p>
            <a:pPr algn="r" rtl="1">
              <a:buClr>
                <a:srgbClr val="C00000"/>
              </a:buClr>
            </a:pPr>
            <a:r>
              <a:rPr lang="fa-IR" sz="3600" b="1" dirty="0"/>
              <a:t>درصد اشباع 95% ممکن است برای نوزادان زودرس بسیار زیاد باشد.</a:t>
            </a:r>
          </a:p>
        </p:txBody>
      </p:sp>
    </p:spTree>
    <p:extLst>
      <p:ext uri="{BB962C8B-B14F-4D97-AF65-F5344CB8AC3E}">
        <p14:creationId xmlns:p14="http://schemas.microsoft.com/office/powerpoint/2010/main" val="8729007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شیوه اکسیژن رسانی</a:t>
            </a:r>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57200" y="1783357"/>
            <a:ext cx="8229600" cy="4525963"/>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C00000"/>
              </a:buClr>
            </a:pPr>
            <a:r>
              <a:rPr lang="fa-IR" b="1" dirty="0"/>
              <a:t>بلندر را از یک سو به اکسیژن و هوای فشرده و از سوی دیگر به ابزار تهویه با فشار مثبت وصل کنید.</a:t>
            </a:r>
          </a:p>
          <a:p>
            <a:pPr algn="r" rtl="1">
              <a:buClr>
                <a:srgbClr val="C00000"/>
              </a:buClr>
            </a:pPr>
            <a:r>
              <a:rPr lang="fa-IR" b="1" dirty="0"/>
              <a:t>تهویه را با غلظتی بین هوای اتاق و اکسیژن 100% شروع کنید.</a:t>
            </a:r>
          </a:p>
          <a:p>
            <a:pPr algn="r" rtl="1">
              <a:buClr>
                <a:srgbClr val="C00000"/>
              </a:buClr>
            </a:pPr>
            <a:r>
              <a:rPr lang="fa-IR" b="1" dirty="0"/>
              <a:t>پالس اکسیمتر را به نوزاد وصل کنید</a:t>
            </a:r>
            <a:r>
              <a:rPr lang="en-GB" b="1" dirty="0"/>
              <a:t>.</a:t>
            </a:r>
            <a:endParaRPr lang="fa-IR" b="1" dirty="0"/>
          </a:p>
          <a:p>
            <a:pPr algn="r" rtl="1">
              <a:buClr>
                <a:srgbClr val="C00000"/>
              </a:buClr>
            </a:pPr>
            <a:r>
              <a:rPr lang="fa-IR" b="1" dirty="0"/>
              <a:t>از صحت سیگنال صفحه اکسیمتر اطمینان حاصل نمایید.</a:t>
            </a:r>
          </a:p>
          <a:p>
            <a:pPr algn="r" rtl="1">
              <a:buClr>
                <a:srgbClr val="C00000"/>
              </a:buClr>
            </a:pPr>
            <a:r>
              <a:rPr lang="fa-IR" b="1" dirty="0"/>
              <a:t>درصد اشباع را بین 95%-85% نگاه دارید.</a:t>
            </a:r>
            <a:endParaRPr lang="en-GB" b="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412976"/>
          </a:xfrm>
          <a:noFill/>
          <a:ln>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320" rIns="182880">
            <a:normAutofit fontScale="92500" lnSpcReduction="20000"/>
          </a:bodyPr>
          <a:lstStyle/>
          <a:p>
            <a:pPr marL="0" indent="0" algn="r" rtl="1">
              <a:buClr>
                <a:srgbClr val="C00000"/>
              </a:buClr>
              <a:buNone/>
            </a:pPr>
            <a:r>
              <a:rPr lang="fa-IR" sz="5400" b="1" dirty="0">
                <a:cs typeface="B Nazanin" panose="00000400000000000000" pitchFamily="2" charset="-78"/>
              </a:rPr>
              <a:t>مادامی که منتظر ظهـور سیگنال قـوی بر صفحه اکسیمتر هستید، اقدامات احیا را به تأخیر نیندازید.</a:t>
            </a:r>
            <a:r>
              <a:rPr lang="en-GB" sz="5400" b="1" dirty="0">
                <a:cs typeface="B Nazanin" panose="00000400000000000000" pitchFamily="2" charset="-78"/>
              </a:rPr>
              <a:t> </a:t>
            </a:r>
          </a:p>
        </p:txBody>
      </p:sp>
    </p:spTree>
    <p:extLst>
      <p:ext uri="{BB962C8B-B14F-4D97-AF65-F5344CB8AC3E}">
        <p14:creationId xmlns:p14="http://schemas.microsoft.com/office/powerpoint/2010/main" val="41534089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896" y="1268760"/>
            <a:ext cx="8229600" cy="4233082"/>
          </a:xfrm>
          <a:noFill/>
          <a:ln>
            <a:no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Ins="548640">
            <a:noAutofit/>
          </a:bodyPr>
          <a:lstStyle/>
          <a:p>
            <a:pPr marL="0" indent="0" algn="r" rtl="1">
              <a:buClr>
                <a:srgbClr val="C00000"/>
              </a:buClr>
              <a:buNone/>
            </a:pPr>
            <a:r>
              <a:rPr lang="fa-IR" sz="4400" b="1" dirty="0">
                <a:cs typeface="B Nazanin" panose="00000400000000000000" pitchFamily="2" charset="-78"/>
              </a:rPr>
              <a:t>چنانچه ضربان قلب سریعاً بـه بالاتر از 100/ دقیقه نرسد، احتمالاً تهـویه نوزاد کافی نیست. مشکلات </a:t>
            </a:r>
            <a:r>
              <a:rPr lang="fa-IR" sz="4400" b="1" dirty="0">
                <a:solidFill>
                  <a:srgbClr val="C00000"/>
                </a:solidFill>
                <a:cs typeface="B Nazanin" panose="00000400000000000000" pitchFamily="2" charset="-78"/>
              </a:rPr>
              <a:t>تهویه</a:t>
            </a:r>
            <a:r>
              <a:rPr lang="fa-IR" sz="4400" b="1" dirty="0">
                <a:cs typeface="B Nazanin" panose="00000400000000000000" pitchFamily="2" charset="-78"/>
              </a:rPr>
              <a:t> را برطرف کنید و غلظت </a:t>
            </a:r>
            <a:r>
              <a:rPr lang="fa-IR" sz="4400" b="1" dirty="0">
                <a:solidFill>
                  <a:srgbClr val="C00000"/>
                </a:solidFill>
                <a:cs typeface="B Nazanin" panose="00000400000000000000" pitchFamily="2" charset="-78"/>
              </a:rPr>
              <a:t>اکسیژن</a:t>
            </a:r>
            <a:r>
              <a:rPr lang="fa-IR" sz="4400" b="1" dirty="0">
                <a:cs typeface="B Nazanin" panose="00000400000000000000" pitchFamily="2" charset="-78"/>
              </a:rPr>
              <a:t> دریافتی را بـه گـونه ای تعـدیل نمایید که بـه </a:t>
            </a:r>
            <a:r>
              <a:rPr lang="en-US" sz="4400" b="1" dirty="0">
                <a:cs typeface="B Nazanin" panose="00000400000000000000" pitchFamily="2" charset="-78"/>
              </a:rPr>
              <a:t>Spo</a:t>
            </a:r>
            <a:r>
              <a:rPr lang="en-US" sz="4400" b="1" baseline="-25000" dirty="0">
                <a:cs typeface="B Nazanin" panose="00000400000000000000" pitchFamily="2" charset="-78"/>
              </a:rPr>
              <a:t>2</a:t>
            </a:r>
            <a:r>
              <a:rPr lang="fa-IR" sz="4400" b="1" dirty="0">
                <a:cs typeface="B Nazanin" panose="00000400000000000000" pitchFamily="2" charset="-78"/>
              </a:rPr>
              <a:t> هدف برسید.</a:t>
            </a:r>
          </a:p>
        </p:txBody>
      </p:sp>
    </p:spTree>
    <p:extLst>
      <p:ext uri="{BB962C8B-B14F-4D97-AF65-F5344CB8AC3E}">
        <p14:creationId xmlns:p14="http://schemas.microsoft.com/office/powerpoint/2010/main" val="566023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4000" b="1" dirty="0"/>
              <a:t>   1 min					60%-65%</a:t>
            </a:r>
          </a:p>
          <a:p>
            <a:pPr marL="0" indent="0">
              <a:buNone/>
            </a:pPr>
            <a:r>
              <a:rPr lang="en-US" sz="4000" b="1" dirty="0"/>
              <a:t>   2 min					65%-70%</a:t>
            </a:r>
          </a:p>
          <a:p>
            <a:pPr marL="0" indent="0">
              <a:buNone/>
            </a:pPr>
            <a:r>
              <a:rPr lang="en-US" sz="4000" b="1" dirty="0"/>
              <a:t>   3 min					70%-75%</a:t>
            </a:r>
          </a:p>
          <a:p>
            <a:pPr marL="0" indent="0">
              <a:buNone/>
            </a:pPr>
            <a:r>
              <a:rPr lang="en-US" sz="4000" b="1" dirty="0"/>
              <a:t>   4 min					75%-80%</a:t>
            </a:r>
          </a:p>
          <a:p>
            <a:pPr marL="0" indent="0">
              <a:buNone/>
            </a:pPr>
            <a:r>
              <a:rPr lang="en-US" sz="4000" b="1" dirty="0"/>
              <a:t>   5 min					80%-85%</a:t>
            </a:r>
          </a:p>
          <a:p>
            <a:pPr marL="0" indent="0">
              <a:buNone/>
            </a:pPr>
            <a:r>
              <a:rPr lang="en-US" sz="4000" b="1" dirty="0"/>
              <a:t>  10 min					85%-95%</a:t>
            </a:r>
          </a:p>
        </p:txBody>
      </p:sp>
      <p:sp>
        <p:nvSpPr>
          <p:cNvPr id="5"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b="1" dirty="0">
                <a:cs typeface="B Nazanin" panose="00000400000000000000" pitchFamily="2" charset="-78"/>
              </a:rPr>
              <a:t> </a:t>
            </a:r>
            <a:r>
              <a:rPr lang="en-US" sz="3600" b="1" dirty="0">
                <a:cs typeface="B Nazanin" panose="00000400000000000000" pitchFamily="2" charset="-78"/>
              </a:rPr>
              <a:t>Spo</a:t>
            </a:r>
            <a:r>
              <a:rPr lang="en-US" sz="3600" b="1" baseline="-25000" dirty="0">
                <a:cs typeface="B Nazanin" panose="00000400000000000000" pitchFamily="2" charset="-78"/>
              </a:rPr>
              <a:t>2</a:t>
            </a:r>
            <a:r>
              <a:rPr lang="fa-IR" sz="3600" b="1" baseline="-25000" dirty="0">
                <a:cs typeface="B Nazanin" panose="00000400000000000000" pitchFamily="2" charset="-78"/>
              </a:rPr>
              <a:t> </a:t>
            </a:r>
            <a:r>
              <a:rPr lang="fa-IR" sz="3600" b="1" dirty="0">
                <a:cs typeface="B Nazanin" panose="00000400000000000000" pitchFamily="2" charset="-78"/>
              </a:rPr>
              <a:t> هدف، قبل از مجرای شریانی، پس از تولد</a:t>
            </a:r>
            <a:endParaRPr lang="en-US" sz="3600" b="1" baseline="-25000" dirty="0">
              <a:cs typeface="B Nazanin" panose="00000400000000000000" pitchFamily="2" charset="-78"/>
            </a:endParaRPr>
          </a:p>
        </p:txBody>
      </p:sp>
    </p:spTree>
    <p:extLst>
      <p:ext uri="{BB962C8B-B14F-4D97-AF65-F5344CB8AC3E}">
        <p14:creationId xmlns:p14="http://schemas.microsoft.com/office/powerpoint/2010/main" val="3445463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600201"/>
            <a:ext cx="8229600" cy="3917032"/>
          </a:xfrm>
          <a:noFill/>
          <a:ln>
            <a:noFill/>
          </a:ln>
        </p:spPr>
        <p:style>
          <a:lnRef idx="1">
            <a:schemeClr val="accent4"/>
          </a:lnRef>
          <a:fillRef idx="2">
            <a:schemeClr val="accent4"/>
          </a:fillRef>
          <a:effectRef idx="1">
            <a:schemeClr val="accent4"/>
          </a:effectRef>
          <a:fontRef idx="minor">
            <a:schemeClr val="dk1"/>
          </a:fontRef>
        </p:style>
        <p:txBody>
          <a:bodyPr tIns="182880" rIns="100584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r" rtl="1">
              <a:buNone/>
            </a:pP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کمکی در نوزادان زودرس</a:t>
            </a:r>
            <a:endPar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604728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85927"/>
            <a:ext cx="8229600" cy="3875322"/>
          </a:xfrm>
        </p:spPr>
        <p:style>
          <a:lnRef idx="2">
            <a:schemeClr val="accent2"/>
          </a:lnRef>
          <a:fillRef idx="1">
            <a:schemeClr val="lt1"/>
          </a:fillRef>
          <a:effectRef idx="0">
            <a:schemeClr val="accent2"/>
          </a:effectRef>
          <a:fontRef idx="minor">
            <a:schemeClr val="dk1"/>
          </a:fontRef>
        </p:style>
        <p:txBody>
          <a:bodyPr tIns="274320">
            <a:noAutofit/>
          </a:bodyPr>
          <a:lstStyle/>
          <a:p>
            <a:pPr algn="r" rtl="1">
              <a:buClr>
                <a:srgbClr val="C00000"/>
              </a:buClr>
            </a:pPr>
            <a:r>
              <a:rPr lang="fa-IR" sz="4000" b="1" dirty="0"/>
              <a:t>در صورت وجود تنفس خود به خود و ضربان قلب بالای 100/ دقیقه، به نـوزاد اجازه دهید مرحله انتقالی را بدون کمک طی نماید.</a:t>
            </a:r>
          </a:p>
          <a:p>
            <a:pPr algn="r" rtl="1">
              <a:buClr>
                <a:srgbClr val="C00000"/>
              </a:buClr>
            </a:pPr>
            <a:r>
              <a:rPr lang="fa-IR" sz="4000" b="1" dirty="0"/>
              <a:t>معیارهای شروع </a:t>
            </a:r>
            <a:r>
              <a:rPr lang="en-US" sz="4000" b="1" dirty="0"/>
              <a:t>PPV</a:t>
            </a:r>
            <a:r>
              <a:rPr lang="fa-IR" sz="4000" b="1" dirty="0"/>
              <a:t> در این نوزادان همانند نوزادان سررس است. </a:t>
            </a:r>
          </a:p>
          <a:p>
            <a:pPr marL="0" indent="0">
              <a:buClr>
                <a:srgbClr val="C00000"/>
              </a:buClr>
              <a:buNone/>
            </a:pPr>
            <a:endParaRPr lang="en-GB" sz="4000" b="1" dirty="0">
              <a:solidFill>
                <a:srgbClr val="C00000"/>
              </a:solidFill>
              <a:cs typeface="B Nazanin" panose="00000400000000000000" pitchFamily="2" charset="-78"/>
            </a:endParaRPr>
          </a:p>
          <a:p>
            <a:pPr algn="r">
              <a:buClr>
                <a:srgbClr val="C00000"/>
              </a:buClr>
              <a:buNone/>
            </a:pPr>
            <a:endParaRPr lang="en-GB" sz="4000" b="1" dirty="0">
              <a:solidFill>
                <a:srgbClr val="C00000"/>
              </a:solidFill>
              <a:cs typeface="B Nazanin" panose="00000400000000000000" pitchFamily="2" charset="-78"/>
            </a:endParaRPr>
          </a:p>
        </p:txBody>
      </p:sp>
      <p:sp>
        <p:nvSpPr>
          <p:cNvPr id="4" name="Title 3"/>
          <p:cNvSpPr>
            <a:spLocks noGrp="1"/>
          </p:cNvSpPr>
          <p:nvPr>
            <p:ph type="title"/>
          </p:nvPr>
        </p:nvSpPr>
        <p:spPr>
          <a:xfrm>
            <a:off x="457200" y="40466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اصول</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5255718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6" y="260648"/>
            <a:ext cx="8222343" cy="114126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ملاحظات ویژه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78971" y="1596572"/>
            <a:ext cx="8250663" cy="4699638"/>
          </a:xfrm>
        </p:spPr>
        <p:style>
          <a:lnRef idx="2">
            <a:schemeClr val="accent2"/>
          </a:lnRef>
          <a:fillRef idx="1">
            <a:schemeClr val="lt1"/>
          </a:fillRef>
          <a:effectRef idx="0">
            <a:schemeClr val="accent2"/>
          </a:effectRef>
          <a:fontRef idx="minor">
            <a:schemeClr val="dk1"/>
          </a:fontRef>
        </p:style>
        <p:txBody>
          <a:bodyPr tIns="91440">
            <a:noAutofit/>
          </a:bodyPr>
          <a:lstStyle/>
          <a:p>
            <a:pPr marL="465138" indent="-465138" algn="r" rtl="1">
              <a:buClr>
                <a:srgbClr val="C00000"/>
              </a:buClr>
              <a:buNone/>
            </a:pPr>
            <a:r>
              <a:rPr lang="fa-IR" sz="4000" b="1" dirty="0">
                <a:solidFill>
                  <a:srgbClr val="C00000"/>
                </a:solidFill>
                <a:cs typeface="B Nazanin" panose="00000400000000000000" pitchFamily="2" charset="-78"/>
              </a:rPr>
              <a:t>1</a:t>
            </a:r>
            <a:r>
              <a:rPr lang="fa-IR" sz="4000" b="1" dirty="0">
                <a:solidFill>
                  <a:srgbClr val="C00000"/>
                </a:solidFill>
              </a:rPr>
              <a:t>.  </a:t>
            </a:r>
            <a:r>
              <a:rPr lang="fa-IR" sz="4000" b="1" dirty="0"/>
              <a:t>چنانچـه علی رغـم تنفس خود بـه خود و ضربان قلب بالای 100/ دقیقه، </a:t>
            </a:r>
            <a:r>
              <a:rPr lang="fa-IR" sz="4000" b="1" dirty="0">
                <a:solidFill>
                  <a:srgbClr val="C00000"/>
                </a:solidFill>
              </a:rPr>
              <a:t>تنفس مشکل </a:t>
            </a:r>
            <a:r>
              <a:rPr lang="fa-IR" sz="4000" b="1" dirty="0"/>
              <a:t>بـوده، نـوزاد </a:t>
            </a:r>
            <a:r>
              <a:rPr lang="fa-IR" sz="4000" b="1" dirty="0">
                <a:solidFill>
                  <a:srgbClr val="C00000"/>
                </a:solidFill>
              </a:rPr>
              <a:t>سیانوز</a:t>
            </a:r>
            <a:r>
              <a:rPr lang="fa-IR" sz="4000" b="1" dirty="0"/>
              <a:t> داشته، یا </a:t>
            </a:r>
            <a:r>
              <a:rPr lang="en-US" sz="4000" b="1" dirty="0">
                <a:solidFill>
                  <a:srgbClr val="C00000"/>
                </a:solidFill>
              </a:rPr>
              <a:t>Spo</a:t>
            </a:r>
            <a:r>
              <a:rPr lang="en-US" sz="4000" b="1" baseline="-25000" dirty="0">
                <a:solidFill>
                  <a:srgbClr val="C00000"/>
                </a:solidFill>
              </a:rPr>
              <a:t>2</a:t>
            </a:r>
            <a:r>
              <a:rPr lang="fa-IR" sz="4000" b="1" dirty="0">
                <a:solidFill>
                  <a:srgbClr val="C00000"/>
                </a:solidFill>
              </a:rPr>
              <a:t> پایین </a:t>
            </a:r>
            <a:r>
              <a:rPr lang="fa-IR" sz="4000" b="1" dirty="0"/>
              <a:t>باشد، از </a:t>
            </a:r>
            <a:r>
              <a:rPr lang="en-US" sz="4000" b="1" dirty="0">
                <a:solidFill>
                  <a:srgbClr val="C00000"/>
                </a:solidFill>
              </a:rPr>
              <a:t>CPAP</a:t>
            </a:r>
            <a:r>
              <a:rPr lang="fa-IR" sz="4000" b="1" dirty="0"/>
              <a:t> (6-4 سانتیمترآب) استفاده نمایید.</a:t>
            </a:r>
          </a:p>
          <a:p>
            <a:pPr marL="508000" indent="-508000" algn="r" rtl="1">
              <a:buClr>
                <a:srgbClr val="C00000"/>
              </a:buClr>
              <a:buNone/>
            </a:pPr>
            <a:r>
              <a:rPr lang="fa-IR" sz="4000" b="1" dirty="0">
                <a:solidFill>
                  <a:srgbClr val="C00000"/>
                </a:solidFill>
              </a:rPr>
              <a:t>2.  </a:t>
            </a:r>
            <a:r>
              <a:rPr lang="fa-IR" sz="4000" b="1" dirty="0"/>
              <a:t>در صورت نیاز به </a:t>
            </a:r>
            <a:r>
              <a:rPr lang="en-US" sz="4000" b="1" dirty="0"/>
              <a:t>PPV</a:t>
            </a:r>
            <a:r>
              <a:rPr lang="fa-IR" sz="4000" b="1" dirty="0"/>
              <a:t> از کمترین فشار دمی استفاده کنید (25-20 سانتیمترآب).</a:t>
            </a:r>
          </a:p>
          <a:p>
            <a:pPr marL="0" indent="0" algn="r" rtl="1">
              <a:buClr>
                <a:srgbClr val="C00000"/>
              </a:buClr>
              <a:buNone/>
            </a:pPr>
            <a:endParaRPr lang="fa-IR" sz="4000" b="1" dirty="0">
              <a:cs typeface="B Nazanin" panose="00000400000000000000" pitchFamily="2" charset="-78"/>
            </a:endParaRPr>
          </a:p>
          <a:p>
            <a:pPr marL="0" indent="0">
              <a:buClr>
                <a:srgbClr val="C00000"/>
              </a:buClr>
              <a:buNone/>
            </a:pPr>
            <a:endParaRPr lang="en-GB" sz="4000" b="1" dirty="0">
              <a:cs typeface="B Nazanin" panose="00000400000000000000" pitchFamily="2" charset="-78"/>
            </a:endParaRPr>
          </a:p>
          <a:p>
            <a:pPr marL="742950" indent="-742950">
              <a:buClr>
                <a:srgbClr val="C00000"/>
              </a:buClr>
              <a:buFont typeface="+mj-lt"/>
              <a:buAutoNum type="arabicPeriod"/>
            </a:pPr>
            <a:endParaRPr lang="en-GB" sz="4000" b="1" dirty="0">
              <a:solidFill>
                <a:srgbClr val="C00000"/>
              </a:solidFill>
              <a:cs typeface="B Nazanin" panose="00000400000000000000" pitchFamily="2" charset="-78"/>
            </a:endParaRPr>
          </a:p>
          <a:p>
            <a:pPr marL="742950" indent="-742950">
              <a:buClr>
                <a:srgbClr val="C00000"/>
              </a:buClr>
              <a:buFont typeface="+mj-lt"/>
              <a:buAutoNum type="arabicPeriod"/>
            </a:pPr>
            <a:endParaRPr lang="en-GB" sz="4000" b="1" dirty="0">
              <a:solidFill>
                <a:srgbClr val="C00000"/>
              </a:solidFill>
              <a:cs typeface="B Nazanin" panose="00000400000000000000" pitchFamily="2" charset="-78"/>
            </a:endParaRPr>
          </a:p>
          <a:p>
            <a:pPr algn="r">
              <a:buClr>
                <a:srgbClr val="C00000"/>
              </a:buClr>
              <a:buNone/>
            </a:pPr>
            <a:endParaRPr lang="en-GB" sz="4000" b="1" dirty="0">
              <a:solidFill>
                <a:srgbClr val="C00000"/>
              </a:solidFill>
              <a:cs typeface="B Nazanin" panose="00000400000000000000" pitchFamily="2" charset="-78"/>
            </a:endParaRPr>
          </a:p>
          <a:p>
            <a:pPr algn="r">
              <a:buClr>
                <a:srgbClr val="C00000"/>
              </a:buClr>
              <a:buNone/>
            </a:pPr>
            <a:endParaRPr lang="en-GB" sz="4000" b="1" dirty="0">
              <a:solidFill>
                <a:srgbClr val="C00000"/>
              </a:solidFill>
              <a:cs typeface="B Nazanin" panose="00000400000000000000" pitchFamily="2" charset="-78"/>
            </a:endParaRPr>
          </a:p>
        </p:txBody>
      </p:sp>
      <p:sp>
        <p:nvSpPr>
          <p:cNvPr id="5" name="Footer Placeholder 3"/>
          <p:cNvSpPr>
            <a:spLocks noGrp="1"/>
          </p:cNvSpPr>
          <p:nvPr>
            <p:ph type="ftr" sz="quarter" idx="11"/>
          </p:nvPr>
        </p:nvSpPr>
        <p:spPr>
          <a:xfrm>
            <a:off x="6660232" y="6309320"/>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185883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659" y="548680"/>
            <a:ext cx="8784829" cy="5832648"/>
          </a:xfrm>
          <a:prstGeom prst="rect">
            <a:avLst/>
          </a:prstGeom>
        </p:spPr>
      </p:pic>
    </p:spTree>
    <p:extLst>
      <p:ext uri="{BB962C8B-B14F-4D97-AF65-F5344CB8AC3E}">
        <p14:creationId xmlns:p14="http://schemas.microsoft.com/office/powerpoint/2010/main" val="35630549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ملاحظات ویژه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1844824"/>
            <a:ext cx="8229600" cy="4523394"/>
          </a:xfrm>
        </p:spPr>
        <p:style>
          <a:lnRef idx="2">
            <a:schemeClr val="accent2"/>
          </a:lnRef>
          <a:fillRef idx="1">
            <a:schemeClr val="lt1"/>
          </a:fillRef>
          <a:effectRef idx="0">
            <a:schemeClr val="accent2"/>
          </a:effectRef>
          <a:fontRef idx="minor">
            <a:schemeClr val="dk1"/>
          </a:fontRef>
        </p:style>
        <p:txBody>
          <a:bodyPr tIns="182880">
            <a:noAutofit/>
          </a:bodyPr>
          <a:lstStyle/>
          <a:p>
            <a:pPr marL="623888" indent="-623888" algn="r" rtl="1">
              <a:buClr>
                <a:srgbClr val="C00000"/>
              </a:buClr>
              <a:buNone/>
            </a:pPr>
            <a:r>
              <a:rPr lang="fa-IR" sz="4000" b="1" dirty="0">
                <a:solidFill>
                  <a:srgbClr val="C00000"/>
                </a:solidFill>
              </a:rPr>
              <a:t>3.  </a:t>
            </a:r>
            <a:r>
              <a:rPr lang="fa-IR" sz="4000" b="1" dirty="0"/>
              <a:t>چنانچه نوزاد دارای لوله نای است، </a:t>
            </a:r>
            <a:r>
              <a:rPr lang="en-US" sz="4000" b="1" dirty="0"/>
              <a:t>PEEP</a:t>
            </a:r>
            <a:r>
              <a:rPr lang="fa-IR" sz="4000" b="1" dirty="0"/>
              <a:t> با فشـار 5-2 سانتیمتر آب بـرای وی کافـی است.</a:t>
            </a:r>
          </a:p>
          <a:p>
            <a:pPr marL="566738" indent="-566738" algn="r" rtl="1">
              <a:buClr>
                <a:srgbClr val="C00000"/>
              </a:buClr>
              <a:buNone/>
            </a:pPr>
            <a:r>
              <a:rPr lang="fa-IR" sz="4000" b="1" dirty="0">
                <a:solidFill>
                  <a:srgbClr val="C00000"/>
                </a:solidFill>
              </a:rPr>
              <a:t>4.  </a:t>
            </a:r>
            <a:r>
              <a:rPr lang="fa-IR" sz="4000" b="1" dirty="0"/>
              <a:t>در سن حاملگی زیـر 30 هفته از سرفکتانت پیشگیرانه استفـاده کنیـد. قبل از تجـویز، نوزاد باید کاملاً احیا شده باشد.</a:t>
            </a:r>
          </a:p>
          <a:p>
            <a:pPr marL="0" indent="0" algn="r" rtl="1">
              <a:buClr>
                <a:srgbClr val="C00000"/>
              </a:buClr>
              <a:buNone/>
            </a:pPr>
            <a:endParaRPr lang="en-GB" sz="4000" b="1" dirty="0">
              <a:cs typeface="B Nazanin" panose="00000400000000000000" pitchFamily="2" charset="-78"/>
            </a:endParaRPr>
          </a:p>
          <a:p>
            <a:pPr marL="0" indent="0">
              <a:buClr>
                <a:srgbClr val="C00000"/>
              </a:buClr>
              <a:buNone/>
            </a:pPr>
            <a:r>
              <a:rPr lang="en-GB" sz="4000" b="1" dirty="0">
                <a:cs typeface="B Nazanin" panose="00000400000000000000" pitchFamily="2" charset="-78"/>
              </a:rPr>
              <a:t>	</a:t>
            </a:r>
          </a:p>
          <a:p>
            <a:pPr marL="804863" lvl="1" indent="-347663">
              <a:buClr>
                <a:srgbClr val="C00000"/>
              </a:buClr>
              <a:buNone/>
            </a:pPr>
            <a:r>
              <a:rPr lang="en-GB" sz="4000" b="1" dirty="0">
                <a:solidFill>
                  <a:srgbClr val="C00000"/>
                </a:solidFill>
                <a:cs typeface="B Nazanin" panose="00000400000000000000" pitchFamily="2" charset="-78"/>
              </a:rPr>
              <a:t>   </a:t>
            </a:r>
          </a:p>
          <a:p>
            <a:pPr marL="742950" indent="-742950" algn="r">
              <a:buClr>
                <a:srgbClr val="C00000"/>
              </a:buClr>
              <a:buFont typeface="+mj-lt"/>
              <a:buAutoNum type="arabicPeriod"/>
            </a:pPr>
            <a:endParaRPr lang="en-GB" sz="4000" b="1" dirty="0">
              <a:solidFill>
                <a:srgbClr val="C00000"/>
              </a:solidFill>
              <a:cs typeface="B Nazanin" panose="00000400000000000000" pitchFamily="2" charset="-78"/>
            </a:endParaRPr>
          </a:p>
          <a:p>
            <a:pPr marL="0" indent="0" algn="r">
              <a:buClr>
                <a:srgbClr val="C00000"/>
              </a:buClr>
              <a:buNone/>
            </a:pPr>
            <a:r>
              <a:rPr lang="en-GB" sz="4000" b="1" dirty="0">
                <a:solidFill>
                  <a:srgbClr val="C00000"/>
                </a:solidFill>
                <a:cs typeface="B Nazanin" panose="00000400000000000000" pitchFamily="2" charset="-78"/>
              </a:rPr>
              <a:t> </a:t>
            </a:r>
          </a:p>
          <a:p>
            <a:pPr marL="742950" indent="-742950" algn="r">
              <a:buClr>
                <a:srgbClr val="C00000"/>
              </a:buClr>
              <a:buFont typeface="+mj-lt"/>
              <a:buAutoNum type="arabicPeriod"/>
            </a:pPr>
            <a:endParaRPr lang="en-GB" sz="4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9010020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CPAP</a:t>
            </a:r>
          </a:p>
        </p:txBody>
      </p:sp>
      <p:sp>
        <p:nvSpPr>
          <p:cNvPr id="3" name="Content Placeholder 2"/>
          <p:cNvSpPr>
            <a:spLocks noGrp="1"/>
          </p:cNvSpPr>
          <p:nvPr>
            <p:ph idx="1"/>
          </p:nvPr>
        </p:nvSpPr>
        <p:spPr>
          <a:xfrm>
            <a:off x="179512" y="2738010"/>
            <a:ext cx="3672408" cy="256319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r" rtl="1">
              <a:buClr>
                <a:srgbClr val="C00000"/>
              </a:buClr>
            </a:pPr>
            <a:endParaRPr lang="fa-IR" b="1" dirty="0">
              <a:cs typeface="B Nazanin" panose="00000400000000000000" pitchFamily="2" charset="-78"/>
            </a:endParaRPr>
          </a:p>
          <a:p>
            <a:pPr algn="r" rtl="1">
              <a:buClr>
                <a:srgbClr val="C00000"/>
              </a:buClr>
            </a:pPr>
            <a:r>
              <a:rPr lang="fa-IR" b="1" dirty="0">
                <a:cs typeface="B Nazanin" panose="00000400000000000000" pitchFamily="2" charset="-78"/>
              </a:rPr>
              <a:t>کاربرد </a:t>
            </a:r>
            <a:r>
              <a:rPr lang="en-US" b="1" dirty="0">
                <a:cs typeface="B Nazanin" panose="00000400000000000000" pitchFamily="2" charset="-78"/>
              </a:rPr>
              <a:t>CPAP</a:t>
            </a:r>
            <a:r>
              <a:rPr lang="fa-IR" b="1" dirty="0">
                <a:cs typeface="B Nazanin" panose="00000400000000000000" pitchFamily="2" charset="-78"/>
              </a:rPr>
              <a:t> به کمک ماسک صورت و کیسه تهویه وابسته به جریان گاز.</a:t>
            </a:r>
            <a:endParaRPr lang="en-US" b="1" dirty="0">
              <a:cs typeface="B Nazanin" panose="00000400000000000000" pitchFamily="2" charset="-78"/>
            </a:endParaRPr>
          </a:p>
        </p:txBody>
      </p:sp>
      <p:sp>
        <p:nvSpPr>
          <p:cNvPr id="6" name="Footer Placeholder 3"/>
          <p:cNvSpPr>
            <a:spLocks noGrp="1"/>
          </p:cNvSpPr>
          <p:nvPr>
            <p:ph type="ftr" sz="quarter" idx="11"/>
          </p:nvPr>
        </p:nvSpPr>
        <p:spPr>
          <a:xfrm>
            <a:off x="6804248" y="6237312"/>
            <a:ext cx="2952364" cy="390767"/>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923929" y="1963810"/>
            <a:ext cx="4608512" cy="3795789"/>
          </a:xfrm>
          <a:prstGeom prst="rect">
            <a:avLst/>
          </a:prstGeom>
        </p:spPr>
      </p:pic>
    </p:spTree>
    <p:extLst>
      <p:ext uri="{BB962C8B-B14F-4D97-AF65-F5344CB8AC3E}">
        <p14:creationId xmlns:p14="http://schemas.microsoft.com/office/powerpoint/2010/main" val="35233911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CPAP</a:t>
            </a:r>
          </a:p>
        </p:txBody>
      </p:sp>
      <p:sp>
        <p:nvSpPr>
          <p:cNvPr id="4" name="Content Placeholder 3"/>
          <p:cNvSpPr>
            <a:spLocks noGrp="1"/>
          </p:cNvSpPr>
          <p:nvPr>
            <p:ph idx="1"/>
          </p:nvPr>
        </p:nvSpPr>
        <p:spPr>
          <a:xfrm>
            <a:off x="442913" y="2158302"/>
            <a:ext cx="4057079" cy="4223026"/>
          </a:xfrm>
        </p:spPr>
        <p:style>
          <a:lnRef idx="2">
            <a:schemeClr val="dk1"/>
          </a:lnRef>
          <a:fillRef idx="1">
            <a:schemeClr val="lt1"/>
          </a:fillRef>
          <a:effectRef idx="0">
            <a:schemeClr val="dk1"/>
          </a:effectRef>
          <a:fontRef idx="minor">
            <a:schemeClr val="dk1"/>
          </a:fontRef>
        </p:style>
        <p:txBody>
          <a:bodyPr rIns="182880">
            <a:normAutofit/>
          </a:bodyPr>
          <a:lstStyle/>
          <a:p>
            <a:pPr algn="r" rtl="1"/>
            <a:endParaRPr lang="fa-IR" b="1" dirty="0">
              <a:cs typeface="B Nazanin" panose="00000400000000000000" pitchFamily="2" charset="-78"/>
            </a:endParaRPr>
          </a:p>
          <a:p>
            <a:pPr marL="0" indent="0" algn="r" rtl="1">
              <a:buNone/>
            </a:pPr>
            <a:r>
              <a:rPr lang="fa-IR" b="1" dirty="0">
                <a:solidFill>
                  <a:srgbClr val="C00000"/>
                </a:solidFill>
                <a:cs typeface="B Nazanin" panose="00000400000000000000" pitchFamily="2" charset="-78"/>
              </a:rPr>
              <a:t>ت</a:t>
            </a:r>
            <a:r>
              <a:rPr lang="fa-IR" b="1" dirty="0">
                <a:cs typeface="B Nazanin" panose="00000400000000000000" pitchFamily="2" charset="-78"/>
              </a:rPr>
              <a:t>نظیم فشار </a:t>
            </a:r>
            <a:r>
              <a:rPr lang="en-US" b="1" dirty="0">
                <a:cs typeface="B Nazanin" panose="00000400000000000000" pitchFamily="2" charset="-78"/>
              </a:rPr>
              <a:t>CPAP</a:t>
            </a:r>
            <a:r>
              <a:rPr lang="fa-IR" b="1" dirty="0">
                <a:cs typeface="B Nazanin" panose="00000400000000000000" pitchFamily="2" charset="-78"/>
              </a:rPr>
              <a:t> در کیسه تهویه وابسته به جریان گاز، قبل از استفاده. </a:t>
            </a:r>
            <a:endParaRPr lang="en-US" b="1" dirty="0">
              <a:cs typeface="B Nazanin" panose="00000400000000000000"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58302"/>
            <a:ext cx="3744416" cy="4223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Footer Placeholder 3"/>
          <p:cNvSpPr>
            <a:spLocks noGrp="1"/>
          </p:cNvSpPr>
          <p:nvPr>
            <p:ph type="ftr" sz="quarter" idx="11"/>
          </p:nvPr>
        </p:nvSpPr>
        <p:spPr>
          <a:xfrm>
            <a:off x="6987729" y="6443663"/>
            <a:ext cx="2912863" cy="369713"/>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4157384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استفاده از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CPAP</a:t>
            </a: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323528" y="2348880"/>
            <a:ext cx="3672408" cy="3960440"/>
          </a:xfrm>
        </p:spPr>
        <p:style>
          <a:lnRef idx="2">
            <a:schemeClr val="dk1"/>
          </a:lnRef>
          <a:fillRef idx="1">
            <a:schemeClr val="lt1"/>
          </a:fillRef>
          <a:effectRef idx="0">
            <a:schemeClr val="dk1"/>
          </a:effectRef>
          <a:fontRef idx="minor">
            <a:schemeClr val="dk1"/>
          </a:fontRef>
        </p:style>
        <p:txBody>
          <a:bodyPr>
            <a:normAutofit/>
          </a:bodyPr>
          <a:lstStyle/>
          <a:p>
            <a:pPr marL="0" indent="0" algn="r" rtl="1">
              <a:buNone/>
            </a:pPr>
            <a:endParaRPr lang="fa-IR" sz="3600" b="1" dirty="0">
              <a:solidFill>
                <a:srgbClr val="C00000"/>
              </a:solidFill>
              <a:cs typeface="B Nazanin" panose="00000400000000000000" pitchFamily="2" charset="-78"/>
            </a:endParaRPr>
          </a:p>
          <a:p>
            <a:pPr marL="0" indent="0" algn="r" rtl="1">
              <a:buNone/>
            </a:pPr>
            <a:r>
              <a:rPr lang="fa-IR" sz="3600" b="1" dirty="0">
                <a:solidFill>
                  <a:srgbClr val="C00000"/>
                </a:solidFill>
                <a:cs typeface="B Nazanin" panose="00000400000000000000" pitchFamily="2" charset="-78"/>
              </a:rPr>
              <a:t>ت</a:t>
            </a:r>
            <a:r>
              <a:rPr lang="fa-IR" sz="3600" b="1" dirty="0">
                <a:cs typeface="B Nazanin" panose="00000400000000000000" pitchFamily="2" charset="-78"/>
              </a:rPr>
              <a:t>نظیم فشار </a:t>
            </a:r>
            <a:r>
              <a:rPr lang="en-US" sz="3600" b="1" dirty="0">
                <a:cs typeface="B Nazanin" panose="00000400000000000000" pitchFamily="2" charset="-78"/>
              </a:rPr>
              <a:t>CPAP</a:t>
            </a:r>
            <a:r>
              <a:rPr lang="fa-IR" sz="3600" b="1" dirty="0">
                <a:cs typeface="B Nazanin" panose="00000400000000000000" pitchFamily="2" charset="-78"/>
              </a:rPr>
              <a:t> در ابزار تهـویه </a:t>
            </a:r>
            <a:r>
              <a:rPr lang="en-US" sz="3600" b="1" dirty="0">
                <a:cs typeface="B Nazanin" panose="00000400000000000000" pitchFamily="2" charset="-78"/>
              </a:rPr>
              <a:t>T</a:t>
            </a:r>
            <a:r>
              <a:rPr lang="fa-IR" sz="3600" b="1" dirty="0">
                <a:cs typeface="B Nazanin" panose="00000400000000000000" pitchFamily="2" charset="-78"/>
              </a:rPr>
              <a:t> قبـل از استفاده.</a:t>
            </a:r>
            <a:endParaRPr lang="en-US" sz="3600" b="1"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4211961" y="1884292"/>
            <a:ext cx="4464496" cy="4719610"/>
          </a:xfrm>
          <a:prstGeom prst="rect">
            <a:avLst/>
          </a:prstGeom>
        </p:spPr>
      </p:pic>
    </p:spTree>
    <p:extLst>
      <p:ext uri="{BB962C8B-B14F-4D97-AF65-F5344CB8AC3E}">
        <p14:creationId xmlns:p14="http://schemas.microsoft.com/office/powerpoint/2010/main" val="23644895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های کاهش آسیب مغزی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57158" y="1714489"/>
            <a:ext cx="8229600" cy="3658728"/>
          </a:xfrm>
        </p:spPr>
        <p:style>
          <a:lnRef idx="2">
            <a:schemeClr val="accent2"/>
          </a:lnRef>
          <a:fillRef idx="1">
            <a:schemeClr val="lt1"/>
          </a:fillRef>
          <a:effectRef idx="0">
            <a:schemeClr val="accent2"/>
          </a:effectRef>
          <a:fontRef idx="minor">
            <a:schemeClr val="dk1"/>
          </a:fontRef>
        </p:style>
        <p:txBody>
          <a:bodyPr tIns="91440" rIns="274320">
            <a:noAutofit/>
          </a:bodyPr>
          <a:lstStyle/>
          <a:p>
            <a:pPr marL="0" indent="0" algn="r" rtl="1">
              <a:buClr>
                <a:srgbClr val="C00000"/>
              </a:buClr>
              <a:buNone/>
            </a:pPr>
            <a:r>
              <a:rPr lang="fa-IR" sz="4000" b="1" dirty="0">
                <a:solidFill>
                  <a:srgbClr val="C00000"/>
                </a:solidFill>
              </a:rPr>
              <a:t>1.  </a:t>
            </a:r>
            <a:r>
              <a:rPr lang="fa-IR" sz="4000" b="1" dirty="0"/>
              <a:t>دستکاری محتاطانه نوزاد.</a:t>
            </a:r>
          </a:p>
          <a:p>
            <a:pPr marL="0" indent="0" algn="r" rtl="1">
              <a:buClr>
                <a:srgbClr val="C00000"/>
              </a:buClr>
              <a:buNone/>
            </a:pPr>
            <a:r>
              <a:rPr lang="fa-IR" sz="4000" b="1" dirty="0">
                <a:solidFill>
                  <a:srgbClr val="C00000"/>
                </a:solidFill>
              </a:rPr>
              <a:t>2.  </a:t>
            </a:r>
            <a:r>
              <a:rPr lang="fa-IR" sz="4000" b="1" dirty="0"/>
              <a:t>از وضعیت ترندلنبورگ اجتناب کنید.</a:t>
            </a:r>
          </a:p>
          <a:p>
            <a:pPr marL="0" indent="0" algn="r" rtl="1">
              <a:buClr>
                <a:srgbClr val="C00000"/>
              </a:buClr>
              <a:buNone/>
            </a:pPr>
            <a:r>
              <a:rPr lang="fa-IR" sz="4000" b="1" dirty="0">
                <a:solidFill>
                  <a:srgbClr val="C00000"/>
                </a:solidFill>
              </a:rPr>
              <a:t>3.  </a:t>
            </a:r>
            <a:r>
              <a:rPr lang="fa-IR" sz="4000" b="1" dirty="0"/>
              <a:t>از ایجاد فشار بالا اجتناب کنید.</a:t>
            </a:r>
          </a:p>
          <a:p>
            <a:pPr marL="566738" indent="-566738" algn="r" rtl="1">
              <a:buClr>
                <a:srgbClr val="C00000"/>
              </a:buClr>
              <a:buNone/>
            </a:pPr>
            <a:r>
              <a:rPr lang="fa-IR" sz="4000" b="1" dirty="0">
                <a:solidFill>
                  <a:srgbClr val="C00000"/>
                </a:solidFill>
              </a:rPr>
              <a:t>4.  </a:t>
            </a:r>
            <a:r>
              <a:rPr lang="fa-IR" sz="4000" b="1" dirty="0"/>
              <a:t>از هر عملی که بازگشت وریدی از مغز را مختل نماید اجتناب کنید.</a:t>
            </a:r>
            <a:endParaRPr lang="en-GB" sz="4000" b="1" dirty="0"/>
          </a:p>
          <a:p>
            <a:pPr marL="0" indent="0" algn="r">
              <a:buClr>
                <a:srgbClr val="C00000"/>
              </a:buClr>
              <a:buNone/>
            </a:pPr>
            <a:endParaRPr lang="en-GB" sz="4000" b="1" dirty="0">
              <a:solidFill>
                <a:srgbClr val="C00000"/>
              </a:solidFill>
              <a:cs typeface="B Nazanin" panose="00000400000000000000" pitchFamily="2" charset="-78"/>
            </a:endParaRPr>
          </a:p>
          <a:p>
            <a:pPr marL="0" indent="0" algn="r">
              <a:buClr>
                <a:srgbClr val="C00000"/>
              </a:buClr>
              <a:buNone/>
            </a:pPr>
            <a:endParaRPr lang="en-GB" b="1" dirty="0">
              <a:solidFill>
                <a:srgbClr val="C00000"/>
              </a:solidFill>
              <a:cs typeface="B Nazanin" panose="00000400000000000000" pitchFamily="2" charset="-78"/>
            </a:endParaRPr>
          </a:p>
        </p:txBody>
      </p:sp>
      <p:sp>
        <p:nvSpPr>
          <p:cNvPr id="5" name="Footer Placeholder 3"/>
          <p:cNvSpPr>
            <a:spLocks noGrp="1"/>
          </p:cNvSpPr>
          <p:nvPr>
            <p:ph type="ftr" sz="quarter" idx="11"/>
          </p:nvPr>
        </p:nvSpPr>
        <p:spPr>
          <a:xfrm>
            <a:off x="6588224" y="5445224"/>
            <a:ext cx="2952328"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27029705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714488"/>
            <a:ext cx="8229600" cy="4311649"/>
          </a:xfrm>
        </p:spPr>
        <p:style>
          <a:lnRef idx="2">
            <a:schemeClr val="accent2"/>
          </a:lnRef>
          <a:fillRef idx="1">
            <a:schemeClr val="lt1"/>
          </a:fillRef>
          <a:effectRef idx="0">
            <a:schemeClr val="accent2"/>
          </a:effectRef>
          <a:fontRef idx="minor">
            <a:schemeClr val="dk1"/>
          </a:fontRef>
        </p:style>
        <p:txBody>
          <a:bodyPr tIns="365760" rIns="274320">
            <a:noAutofit/>
          </a:bodyPr>
          <a:lstStyle/>
          <a:p>
            <a:pPr marL="566738" indent="-566738" algn="r" rtl="1">
              <a:buClr>
                <a:srgbClr val="C00000"/>
              </a:buClr>
              <a:buNone/>
            </a:pPr>
            <a:r>
              <a:rPr lang="fa-IR" sz="3600" b="1" dirty="0">
                <a:solidFill>
                  <a:srgbClr val="C00000"/>
                </a:solidFill>
              </a:rPr>
              <a:t>5.  </a:t>
            </a:r>
            <a:r>
              <a:rPr lang="fa-IR" sz="3600" b="1" dirty="0">
                <a:solidFill>
                  <a:schemeClr val="tx1"/>
                </a:solidFill>
              </a:rPr>
              <a:t>تهویه را بر پایه معاینه فیزیکی، اکسیمتری، و تجزیه گازهای خون، تعدیل نمایید.</a:t>
            </a:r>
          </a:p>
          <a:p>
            <a:pPr marL="508000" indent="-508000" algn="r" rtl="1">
              <a:buClr>
                <a:srgbClr val="C00000"/>
              </a:buClr>
              <a:buNone/>
            </a:pPr>
            <a:r>
              <a:rPr lang="fa-IR" sz="3600" b="1" dirty="0">
                <a:solidFill>
                  <a:srgbClr val="C00000"/>
                </a:solidFill>
              </a:rPr>
              <a:t>6.  </a:t>
            </a:r>
            <a:r>
              <a:rPr lang="fa-IR" sz="3600" b="1" dirty="0">
                <a:solidFill>
                  <a:schemeClr val="tx1"/>
                </a:solidFill>
              </a:rPr>
              <a:t>از تغییرات ناگهانی </a:t>
            </a:r>
            <a:r>
              <a:rPr lang="en-US" sz="3600" b="1" dirty="0">
                <a:solidFill>
                  <a:schemeClr val="tx1"/>
                </a:solidFill>
              </a:rPr>
              <a:t>CO</a:t>
            </a:r>
            <a:r>
              <a:rPr lang="en-US" sz="3600" b="1" baseline="-25000" dirty="0">
                <a:solidFill>
                  <a:schemeClr val="tx1"/>
                </a:solidFill>
              </a:rPr>
              <a:t>2</a:t>
            </a:r>
            <a:r>
              <a:rPr lang="fa-IR" sz="3600" b="1" dirty="0">
                <a:solidFill>
                  <a:schemeClr val="tx1"/>
                </a:solidFill>
              </a:rPr>
              <a:t> خون یا فشار خون اجتناب کنید.</a:t>
            </a:r>
          </a:p>
          <a:p>
            <a:pPr marL="508000" indent="-508000" algn="r" rtl="1">
              <a:buClr>
                <a:srgbClr val="C00000"/>
              </a:buClr>
              <a:buNone/>
            </a:pPr>
            <a:r>
              <a:rPr lang="fa-IR" sz="3600" b="1" dirty="0">
                <a:solidFill>
                  <a:srgbClr val="C00000"/>
                </a:solidFill>
              </a:rPr>
              <a:t>7.  </a:t>
            </a:r>
            <a:r>
              <a:rPr lang="fa-IR" sz="3600" b="1" dirty="0">
                <a:solidFill>
                  <a:schemeClr val="tx1"/>
                </a:solidFill>
              </a:rPr>
              <a:t>از تزریق سریع مایعات بویژه محلول های هیپرتونیک اجتناب کنید.</a:t>
            </a:r>
            <a:endParaRPr lang="en-GB" sz="3600" b="1" dirty="0">
              <a:solidFill>
                <a:schemeClr val="tx1"/>
              </a:solidFill>
            </a:endParaRPr>
          </a:p>
          <a:p>
            <a:pPr marL="0" indent="0">
              <a:buClr>
                <a:srgbClr val="C00000"/>
              </a:buClr>
              <a:buNone/>
            </a:pPr>
            <a:endParaRPr lang="en-GB" sz="3600" b="1" dirty="0">
              <a:cs typeface="B Nazanin" panose="00000400000000000000" pitchFamily="2" charset="-78"/>
            </a:endParaRPr>
          </a:p>
          <a:p>
            <a:pPr marL="742950" indent="-742950">
              <a:buClr>
                <a:srgbClr val="C00000"/>
              </a:buClr>
              <a:buFont typeface="+mj-lt"/>
              <a:buAutoNum type="arabicPeriod"/>
            </a:pPr>
            <a:endParaRPr lang="en-GB" sz="3600" b="1" dirty="0">
              <a:cs typeface="B Nazanin" panose="00000400000000000000" pitchFamily="2" charset="-78"/>
            </a:endParaRPr>
          </a:p>
          <a:p>
            <a:pPr marL="742950" indent="-742950">
              <a:buClr>
                <a:srgbClr val="C00000"/>
              </a:buClr>
              <a:buFont typeface="+mj-lt"/>
              <a:buAutoNum type="arabicPeriod"/>
            </a:pPr>
            <a:endParaRPr lang="en-GB" sz="3600" b="1" dirty="0">
              <a:cs typeface="B Nazanin" panose="00000400000000000000" pitchFamily="2" charset="-78"/>
            </a:endParaRPr>
          </a:p>
          <a:p>
            <a:pPr marL="0" indent="0" algn="r">
              <a:buClr>
                <a:srgbClr val="C00000"/>
              </a:buClr>
              <a:buNone/>
            </a:pPr>
            <a:endParaRPr lang="en-GB" sz="3600" b="1" dirty="0">
              <a:solidFill>
                <a:srgbClr val="C00000"/>
              </a:solidFill>
              <a:cs typeface="B Nazanin" panose="00000400000000000000" pitchFamily="2" charset="-78"/>
            </a:endParaRPr>
          </a:p>
        </p:txBody>
      </p:sp>
      <p:sp>
        <p:nvSpPr>
          <p:cNvPr id="5" name="Title 1"/>
          <p:cNvSpPr>
            <a:spLocks noGrp="1"/>
          </p:cNvSpPr>
          <p:nvPr>
            <p:ph type="title"/>
          </p:nvPr>
        </p:nvSpPr>
        <p:spPr>
          <a:xfrm>
            <a:off x="500034" y="274638"/>
            <a:ext cx="818676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روش های کاهش آسیب مغزی</a:t>
            </a: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1304042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احتیاط های ویژه پس از احیا</a:t>
            </a:r>
            <a:endParaRPr lang="en-GB" sz="6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98241"/>
            <a:ext cx="8200996" cy="4383087"/>
          </a:xfrm>
        </p:spPr>
        <p:style>
          <a:lnRef idx="2">
            <a:schemeClr val="accent2"/>
          </a:lnRef>
          <a:fillRef idx="1">
            <a:schemeClr val="lt1"/>
          </a:fillRef>
          <a:effectRef idx="0">
            <a:schemeClr val="accent2"/>
          </a:effectRef>
          <a:fontRef idx="minor">
            <a:schemeClr val="dk1"/>
          </a:fontRef>
        </p:style>
        <p:txBody>
          <a:bodyPr tIns="274320">
            <a:normAutofit fontScale="92500" lnSpcReduction="10000"/>
          </a:bodyPr>
          <a:lstStyle/>
          <a:p>
            <a:pPr algn="r" rtl="1">
              <a:buClr>
                <a:srgbClr val="C00000"/>
              </a:buClr>
            </a:pPr>
            <a:r>
              <a:rPr lang="fa-IR" sz="3400" b="1" dirty="0">
                <a:cs typeface="B Nazanin" panose="00000400000000000000" pitchFamily="2" charset="-78"/>
              </a:rPr>
              <a:t>پایش و کنترل قند خون.</a:t>
            </a:r>
          </a:p>
          <a:p>
            <a:pPr algn="r" rtl="1">
              <a:buClr>
                <a:srgbClr val="C00000"/>
              </a:buClr>
            </a:pPr>
            <a:r>
              <a:rPr lang="fa-IR" sz="3400" b="1" dirty="0">
                <a:cs typeface="B Nazanin" panose="00000400000000000000" pitchFamily="2" charset="-78"/>
              </a:rPr>
              <a:t>پایش آپنه، برادیکاردی، و اقدام فوری.</a:t>
            </a:r>
          </a:p>
          <a:p>
            <a:pPr algn="r" rtl="1">
              <a:buClr>
                <a:srgbClr val="C00000"/>
              </a:buClr>
            </a:pPr>
            <a:r>
              <a:rPr lang="fa-IR" sz="3400" b="1" dirty="0">
                <a:cs typeface="B Nazanin" panose="00000400000000000000" pitchFamily="2" charset="-78"/>
              </a:rPr>
              <a:t>پایش و کنترل اکسیژناسیون و تهویه.</a:t>
            </a:r>
          </a:p>
          <a:p>
            <a:pPr algn="r" rtl="1">
              <a:buClr>
                <a:srgbClr val="C00000"/>
              </a:buClr>
            </a:pPr>
            <a:r>
              <a:rPr lang="fa-IR" sz="3400" b="1" dirty="0">
                <a:cs typeface="B Nazanin" panose="00000400000000000000" pitchFamily="2" charset="-78"/>
              </a:rPr>
              <a:t>تغذیـه تدریجی و محتاطانه همـزمان با تغذیه کامل وریدی.</a:t>
            </a:r>
          </a:p>
          <a:p>
            <a:pPr algn="r" rtl="1">
              <a:buClr>
                <a:srgbClr val="C00000"/>
              </a:buClr>
            </a:pPr>
            <a:r>
              <a:rPr lang="fa-IR" sz="3400" b="1" dirty="0">
                <a:cs typeface="B Nazanin" panose="00000400000000000000" pitchFamily="2" charset="-78"/>
              </a:rPr>
              <a:t>شک به وجود عفونت.</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29600" cy="1143000"/>
          </a:xfrm>
        </p:spPr>
        <p:txBody>
          <a:bodyPr>
            <a:noAutofit/>
          </a:bodyPr>
          <a:lstStyle/>
          <a:p>
            <a:pPr algn="r" rtl="1"/>
            <a:r>
              <a:rPr lang="fa-IR"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درس 9</a:t>
            </a:r>
            <a:endParaRPr lang="en-GB"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endParaRPr>
          </a:p>
        </p:txBody>
      </p:sp>
      <p:sp>
        <p:nvSpPr>
          <p:cNvPr id="3" name="Content Placeholder 2"/>
          <p:cNvSpPr>
            <a:spLocks noGrp="1"/>
          </p:cNvSpPr>
          <p:nvPr>
            <p:ph idx="1"/>
          </p:nvPr>
        </p:nvSpPr>
        <p:spPr>
          <a:xfrm>
            <a:off x="457200" y="1927373"/>
            <a:ext cx="8229600" cy="4525963"/>
          </a:xfrm>
          <a:ln/>
        </p:spPr>
        <p:style>
          <a:lnRef idx="2">
            <a:schemeClr val="dk1"/>
          </a:lnRef>
          <a:fillRef idx="1">
            <a:schemeClr val="lt1"/>
          </a:fillRef>
          <a:effectRef idx="0">
            <a:schemeClr val="dk1"/>
          </a:effectRef>
          <a:fontRef idx="minor">
            <a:schemeClr val="dk1"/>
          </a:fontRef>
        </p:style>
        <p:txBody>
          <a:bodyPr>
            <a:normAutofit/>
          </a:bodyPr>
          <a:lstStyle/>
          <a:p>
            <a:pPr marL="0" indent="0" algn="r" rtl="1">
              <a:buNone/>
            </a:pPr>
            <a:r>
              <a:rPr lang="fa-IR" sz="7200" b="1" dirty="0"/>
              <a:t>اصول اخلاقی</a:t>
            </a:r>
          </a:p>
          <a:p>
            <a:pPr marL="0" indent="0" algn="r" rtl="1">
              <a:buNone/>
            </a:pPr>
            <a:r>
              <a:rPr lang="fa-IR" sz="7200" b="1" dirty="0"/>
              <a:t>         و </a:t>
            </a:r>
          </a:p>
          <a:p>
            <a:pPr marL="0" indent="0" algn="r" rtl="1">
              <a:buNone/>
            </a:pPr>
            <a:r>
              <a:rPr lang="fa-IR" sz="7200" b="1" dirty="0"/>
              <a:t>مراقبت در پایان زندگی</a:t>
            </a:r>
            <a:endParaRPr lang="en-GB" sz="7200" b="1" dirty="0"/>
          </a:p>
        </p:txBody>
      </p:sp>
    </p:spTree>
    <p:extLst>
      <p:ext uri="{BB962C8B-B14F-4D97-AF65-F5344CB8AC3E}">
        <p14:creationId xmlns:p14="http://schemas.microsoft.com/office/powerpoint/2010/main" val="32733123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1974871"/>
            <a:ext cx="8363272" cy="4525963"/>
          </a:xfrm>
        </p:spPr>
        <p:style>
          <a:lnRef idx="2">
            <a:schemeClr val="accent4"/>
          </a:lnRef>
          <a:fillRef idx="1">
            <a:schemeClr val="lt1"/>
          </a:fillRef>
          <a:effectRef idx="0">
            <a:schemeClr val="accent4"/>
          </a:effectRef>
          <a:fontRef idx="minor">
            <a:schemeClr val="dk1"/>
          </a:fontRef>
        </p:style>
        <p:txBody>
          <a:bodyPr>
            <a:noAutofit/>
          </a:bodyPr>
          <a:lstStyle/>
          <a:p>
            <a:pPr algn="r" rtl="1">
              <a:buClr>
                <a:srgbClr val="FF0000"/>
              </a:buClr>
              <a:buFont typeface="Wingdings" pitchFamily="2" charset="2"/>
              <a:buChar char="§"/>
            </a:pPr>
            <a:r>
              <a:rPr lang="fa-IR" sz="4000" b="1" dirty="0"/>
              <a:t>اصول اخلاقی احیای نوزادان نباید با کودکان و بزرگسالان تفاوت داشته باشد.</a:t>
            </a:r>
            <a:endParaRPr lang="en-GB" sz="4000" b="1" dirty="0"/>
          </a:p>
          <a:p>
            <a:pPr algn="r" rtl="1">
              <a:buClr>
                <a:srgbClr val="FF0000"/>
              </a:buClr>
              <a:buFont typeface="Wingdings" pitchFamily="2" charset="2"/>
              <a:buChar char="§"/>
            </a:pPr>
            <a:r>
              <a:rPr lang="fa-IR" sz="4000" b="1" dirty="0"/>
              <a:t>اصول کلی:</a:t>
            </a:r>
          </a:p>
          <a:p>
            <a:pPr algn="r" rtl="1">
              <a:buClr>
                <a:srgbClr val="FF0000"/>
              </a:buClr>
              <a:buFontTx/>
              <a:buChar char="-"/>
            </a:pPr>
            <a:r>
              <a:rPr lang="fa-IR" b="1" dirty="0"/>
              <a:t>استقلال رأی بیمار و وابستگان</a:t>
            </a:r>
          </a:p>
          <a:p>
            <a:pPr algn="r" rtl="1">
              <a:buClr>
                <a:srgbClr val="FF0000"/>
              </a:buClr>
              <a:buFontTx/>
              <a:buChar char="-"/>
            </a:pPr>
            <a:r>
              <a:rPr lang="fa-IR" b="1" dirty="0"/>
              <a:t>نوع دوستی </a:t>
            </a:r>
          </a:p>
          <a:p>
            <a:pPr algn="r" rtl="1">
              <a:buClr>
                <a:srgbClr val="FF0000"/>
              </a:buClr>
              <a:buFontTx/>
              <a:buChar char="-"/>
            </a:pPr>
            <a:r>
              <a:rPr lang="fa-IR" b="1" dirty="0"/>
              <a:t>آسیب نرساندن به بیمار</a:t>
            </a:r>
          </a:p>
          <a:p>
            <a:pPr algn="r" rtl="1">
              <a:buClr>
                <a:srgbClr val="FF0000"/>
              </a:buClr>
              <a:buFontTx/>
              <a:buChar char="-"/>
            </a:pPr>
            <a:r>
              <a:rPr lang="fa-IR" b="1" dirty="0"/>
              <a:t>درستکاری </a:t>
            </a:r>
          </a:p>
          <a:p>
            <a:pPr algn="r" rtl="1">
              <a:buClr>
                <a:srgbClr val="FF0000"/>
              </a:buClr>
              <a:buFontTx/>
              <a:buChar char="-"/>
            </a:pPr>
            <a:endParaRPr lang="en-GB" sz="4000" b="1" dirty="0">
              <a:cs typeface="B Nazanin" panose="00000400000000000000" pitchFamily="2" charset="-78"/>
            </a:endParaRPr>
          </a:p>
        </p:txBody>
      </p:sp>
      <p:sp>
        <p:nvSpPr>
          <p:cNvPr id="5"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6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اصول اخلاقی احیای نوزادان</a:t>
            </a:r>
            <a:endParaRPr lang="en-US" sz="66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4999120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9119"/>
            <a:ext cx="8229600" cy="4525963"/>
          </a:xfrm>
        </p:spPr>
        <p:style>
          <a:lnRef idx="2">
            <a:schemeClr val="accent4"/>
          </a:lnRef>
          <a:fillRef idx="1">
            <a:schemeClr val="lt1"/>
          </a:fillRef>
          <a:effectRef idx="0">
            <a:schemeClr val="accent4"/>
          </a:effectRef>
          <a:fontRef idx="minor">
            <a:schemeClr val="dk1"/>
          </a:fontRef>
        </p:style>
        <p:txBody>
          <a:bodyPr>
            <a:noAutofit/>
          </a:bodyPr>
          <a:lstStyle/>
          <a:p>
            <a:pPr algn="r" rtl="1">
              <a:buClr>
                <a:srgbClr val="FF0000"/>
              </a:buClr>
              <a:buFont typeface="Wingdings" pitchFamily="2" charset="2"/>
              <a:buChar char="§"/>
            </a:pPr>
            <a:r>
              <a:rPr lang="fa-IR" sz="3400" b="1" dirty="0"/>
              <a:t>والدین مناسب ترین تصمیم گیرندگان در مورد نوزاد خود می باشند.</a:t>
            </a:r>
            <a:endParaRPr lang="en-GB" sz="3400" b="1" dirty="0"/>
          </a:p>
          <a:p>
            <a:pPr algn="r" rtl="1">
              <a:buClr>
                <a:srgbClr val="FF0000"/>
              </a:buClr>
              <a:buFont typeface="Wingdings" pitchFamily="2" charset="2"/>
              <a:buChar char="§"/>
            </a:pPr>
            <a:r>
              <a:rPr lang="fa-IR" sz="3400" b="1" dirty="0"/>
              <a:t>اطلاعات مرتبط، دقیق و صادقانه در مورد خطرات و فواید هر روش درمـانی باید در اختیار والدین قـرار گیرد.</a:t>
            </a:r>
            <a:endParaRPr lang="en-GB" sz="3400" b="1" dirty="0"/>
          </a:p>
          <a:p>
            <a:pPr algn="r" rtl="1">
              <a:buClr>
                <a:srgbClr val="FF0000"/>
              </a:buClr>
              <a:buFont typeface="Wingdings" pitchFamily="2" charset="2"/>
              <a:buChar char="§"/>
            </a:pPr>
            <a:r>
              <a:rPr lang="fa-IR" sz="3400" b="1" dirty="0"/>
              <a:t>مصلحت نوزاد به بهترین وجه باید مد نظر باشد.</a:t>
            </a:r>
            <a:endParaRPr lang="en-GB" sz="3400" b="1" dirty="0"/>
          </a:p>
          <a:p>
            <a:pPr algn="r" rtl="1">
              <a:buClr>
                <a:srgbClr val="FF0000"/>
              </a:buClr>
              <a:buFont typeface="Wingdings" pitchFamily="2" charset="2"/>
              <a:buChar char="§"/>
            </a:pPr>
            <a:r>
              <a:rPr lang="fa-IR" sz="3400" b="1" dirty="0"/>
              <a:t>ممکن است فرصت کافی برای اخذ رضایت نامه آگاهانه کامل نباشد.</a:t>
            </a:r>
            <a:endParaRPr lang="en-GB" sz="3400" b="1" dirty="0"/>
          </a:p>
        </p:txBody>
      </p:sp>
      <p:sp>
        <p:nvSpPr>
          <p:cNvPr id="6"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7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تصمیم گیرندگان</a:t>
            </a:r>
            <a:endParaRPr lang="en-US" sz="7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16828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39187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ریه ها و گردش خون پس از تولد </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363272" cy="4261871"/>
          </a:xfrm>
        </p:spPr>
        <p:style>
          <a:lnRef idx="2">
            <a:schemeClr val="accent2"/>
          </a:lnRef>
          <a:fillRef idx="1">
            <a:schemeClr val="lt1"/>
          </a:fillRef>
          <a:effectRef idx="0">
            <a:schemeClr val="accent2"/>
          </a:effectRef>
          <a:fontRef idx="minor">
            <a:schemeClr val="dk1"/>
          </a:fontRef>
        </p:style>
        <p:txBody>
          <a:bodyPr rIns="182880">
            <a:noAutofit/>
          </a:bodyPr>
          <a:lstStyle/>
          <a:p>
            <a:pPr marL="0" indent="0" algn="r" rtl="1">
              <a:buClr>
                <a:srgbClr val="FF0000"/>
              </a:buClr>
              <a:buNone/>
            </a:pPr>
            <a:r>
              <a:rPr lang="fa-IR" sz="2400" b="1" dirty="0">
                <a:solidFill>
                  <a:srgbClr val="C00000"/>
                </a:solidFill>
                <a:cs typeface="B Nazanin" panose="00000400000000000000" pitchFamily="2" charset="-78"/>
              </a:rPr>
              <a:t>درنوزاد</a:t>
            </a:r>
          </a:p>
          <a:p>
            <a:pPr algn="r" rtl="1">
              <a:buClr>
                <a:srgbClr val="FF0000"/>
              </a:buClr>
            </a:pPr>
            <a:r>
              <a:rPr lang="fa-IR" sz="2400" b="1" dirty="0">
                <a:cs typeface="B Nazanin" panose="00000400000000000000" pitchFamily="2" charset="-78"/>
              </a:rPr>
              <a:t>با ورود هوا ریه ها باز می شوند.</a:t>
            </a:r>
            <a:endParaRPr lang="en-GB" sz="2400" b="1" dirty="0">
              <a:cs typeface="B Nazanin" panose="00000400000000000000" pitchFamily="2" charset="-78"/>
            </a:endParaRPr>
          </a:p>
          <a:p>
            <a:pPr algn="r" rtl="1">
              <a:buClr>
                <a:srgbClr val="FF0000"/>
              </a:buClr>
            </a:pPr>
            <a:r>
              <a:rPr lang="fa-IR" sz="2400" b="1" dirty="0">
                <a:cs typeface="B Nazanin" panose="00000400000000000000" pitchFamily="2" charset="-78"/>
              </a:rPr>
              <a:t>حبابچه های ریوی از مایع تهی می شوند.</a:t>
            </a:r>
          </a:p>
          <a:p>
            <a:pPr algn="r" rtl="1">
              <a:buClr>
                <a:srgbClr val="FF0000"/>
              </a:buClr>
            </a:pPr>
            <a:r>
              <a:rPr lang="fa-IR" sz="2400" b="1" dirty="0">
                <a:cs typeface="B Nazanin" panose="00000400000000000000" pitchFamily="2" charset="-78"/>
              </a:rPr>
              <a:t>تقریبا </a:t>
            </a:r>
            <a:r>
              <a:rPr lang="fa-IR" sz="2400" b="1" baseline="30000" dirty="0">
                <a:cs typeface="B Nazanin" panose="00000400000000000000" pitchFamily="2" charset="-78"/>
              </a:rPr>
              <a:t>1</a:t>
            </a:r>
            <a:r>
              <a:rPr lang="fa-IR" sz="2400" b="1" dirty="0">
                <a:cs typeface="B Nazanin" panose="00000400000000000000" pitchFamily="2" charset="-78"/>
              </a:rPr>
              <a:t>/</a:t>
            </a:r>
            <a:r>
              <a:rPr lang="fa-IR" sz="2400" b="1" baseline="-25000" dirty="0">
                <a:cs typeface="B Nazanin" panose="00000400000000000000" pitchFamily="2" charset="-78"/>
              </a:rPr>
              <a:t>3</a:t>
            </a:r>
            <a:r>
              <a:rPr lang="fa-IR" sz="2400" b="1" dirty="0">
                <a:cs typeface="B Nazanin" panose="00000400000000000000" pitchFamily="2" charset="-78"/>
              </a:rPr>
              <a:t> مایع حین زایمان واژینال خارج می شود. مابقی جذب سیستم لنفاتیک ریه می گردد.</a:t>
            </a:r>
          </a:p>
          <a:p>
            <a:pPr algn="r" rtl="1">
              <a:buClr>
                <a:srgbClr val="FF0000"/>
              </a:buClr>
            </a:pPr>
            <a:r>
              <a:rPr lang="fa-IR" sz="2400" b="1" dirty="0">
                <a:cs typeface="B Nazanin" panose="00000400000000000000" pitchFamily="2" charset="-78"/>
              </a:rPr>
              <a:t>سرعت جذب بستگی به قدرت نفس های اولیه نوزاد دارد.</a:t>
            </a:r>
            <a:endParaRPr lang="en-GB" sz="2400" b="1" dirty="0">
              <a:cs typeface="B Nazanin" panose="00000400000000000000" pitchFamily="2" charset="-78"/>
            </a:endParaRPr>
          </a:p>
        </p:txBody>
      </p:sp>
    </p:spTree>
    <p:extLst>
      <p:ext uri="{BB962C8B-B14F-4D97-AF65-F5344CB8AC3E}">
        <p14:creationId xmlns:p14="http://schemas.microsoft.com/office/powerpoint/2010/main" val="15638254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3758955"/>
          </a:xfrm>
        </p:spPr>
        <p:style>
          <a:lnRef idx="2">
            <a:schemeClr val="accent4"/>
          </a:lnRef>
          <a:fillRef idx="1">
            <a:schemeClr val="lt1"/>
          </a:fillRef>
          <a:effectRef idx="0">
            <a:schemeClr val="accent4"/>
          </a:effectRef>
          <a:fontRef idx="minor">
            <a:schemeClr val="dk1"/>
          </a:fontRef>
        </p:style>
        <p:txBody>
          <a:bodyPr tIns="274320">
            <a:noAutofit/>
          </a:bodyPr>
          <a:lstStyle/>
          <a:p>
            <a:pPr algn="r" rtl="1">
              <a:buClr>
                <a:srgbClr val="FF0000"/>
              </a:buClr>
            </a:pPr>
            <a:r>
              <a:rPr lang="fa-IR" sz="3600" b="1" dirty="0"/>
              <a:t>قوانین احیا از مکانی به مکان دیگر متغیر است.</a:t>
            </a:r>
            <a:endParaRPr lang="en-GB" sz="3600" b="1" dirty="0"/>
          </a:p>
          <a:p>
            <a:pPr algn="r" rtl="1">
              <a:buClr>
                <a:srgbClr val="FF0000"/>
              </a:buClr>
            </a:pPr>
            <a:r>
              <a:rPr lang="fa-IR" sz="3600" b="1" dirty="0"/>
              <a:t>در هیچ جا احیای بی قید و شرط توصیه نمی شود.</a:t>
            </a:r>
            <a:endParaRPr lang="en-GB" sz="3600" b="1" dirty="0"/>
          </a:p>
          <a:p>
            <a:pPr algn="r" rtl="1">
              <a:buClr>
                <a:srgbClr val="FF0000"/>
              </a:buClr>
            </a:pPr>
            <a:r>
              <a:rPr lang="fa-IR" sz="3600" b="1" dirty="0"/>
              <a:t>چنانچـه احیا بیهوده تشخیص داده شـود باید از ادامه تلاش خودداری کرد.</a:t>
            </a:r>
            <a:endParaRPr lang="en-GB" sz="3600" b="1" dirty="0"/>
          </a:p>
        </p:txBody>
      </p:sp>
      <p:sp>
        <p:nvSpPr>
          <p:cNvPr id="5"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قانون و احیا</a:t>
            </a:r>
            <a:endParaRPr lang="en-US"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1"/>
            <a:ext cx="8229600" cy="3816424"/>
          </a:xfrm>
        </p:spPr>
        <p:style>
          <a:lnRef idx="2">
            <a:schemeClr val="accent4"/>
          </a:lnRef>
          <a:fillRef idx="1">
            <a:schemeClr val="lt1"/>
          </a:fillRef>
          <a:effectRef idx="0">
            <a:schemeClr val="accent4"/>
          </a:effectRef>
          <a:fontRef idx="minor">
            <a:schemeClr val="dk1"/>
          </a:fontRef>
        </p:style>
        <p:txBody>
          <a:bodyPr tIns="274320">
            <a:noAutofit/>
          </a:bodyPr>
          <a:lstStyle/>
          <a:p>
            <a:pPr algn="r" rtl="1">
              <a:buClr>
                <a:srgbClr val="FF0000"/>
              </a:buClr>
              <a:buFont typeface="Wingdings" pitchFamily="2" charset="2"/>
              <a:buChar char="§"/>
            </a:pPr>
            <a:r>
              <a:rPr lang="fa-IR" sz="5000" b="1" dirty="0"/>
              <a:t>هنگامی که سن حاملگی، وزن تولـد و/یا</a:t>
            </a:r>
            <a:r>
              <a:rPr lang="en-GB" sz="5000" b="1" dirty="0"/>
              <a:t> </a:t>
            </a:r>
            <a:r>
              <a:rPr lang="fa-IR" sz="5000" b="1" dirty="0"/>
              <a:t>ناهنجاریهای مادرزادی حاکی از مـرگ زود هنگام نـوزاد یا معلولیت شدید باشد، احیا موردی ندارد.</a:t>
            </a:r>
            <a:endParaRPr lang="en-GB" sz="5000" b="1" dirty="0"/>
          </a:p>
          <a:p>
            <a:pPr algn="r">
              <a:buClr>
                <a:srgbClr val="FF0000"/>
              </a:buClr>
              <a:buNone/>
            </a:pPr>
            <a:endParaRPr lang="en-GB" sz="5000" b="1" dirty="0">
              <a:solidFill>
                <a:srgbClr val="C00000"/>
              </a:solidFill>
              <a:cs typeface="B Nazanin" panose="00000400000000000000" pitchFamily="2" charset="-78"/>
            </a:endParaRPr>
          </a:p>
        </p:txBody>
      </p:sp>
      <p:sp>
        <p:nvSpPr>
          <p:cNvPr id="4" name="Footer Placeholder 3"/>
          <p:cNvSpPr>
            <a:spLocks noGrp="1"/>
          </p:cNvSpPr>
          <p:nvPr>
            <p:ph type="ftr" sz="quarter" idx="11"/>
          </p:nvPr>
        </p:nvSpPr>
        <p:spPr>
          <a:xfrm>
            <a:off x="6644952" y="5517232"/>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خودداری از احیا </a:t>
            </a:r>
            <a:r>
              <a:rPr lang="en-US"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 </a:t>
            </a:r>
            <a:r>
              <a:rPr lang="fa-IR"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پیش آگهی: مشخص</a:t>
            </a:r>
            <a:endParaRPr lang="en-US"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0035326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1844825"/>
            <a:ext cx="8549009" cy="3816424"/>
          </a:xfrm>
        </p:spPr>
        <p:style>
          <a:lnRef idx="2">
            <a:schemeClr val="accent4"/>
          </a:lnRef>
          <a:fillRef idx="1">
            <a:schemeClr val="lt1"/>
          </a:fillRef>
          <a:effectRef idx="0">
            <a:schemeClr val="accent4"/>
          </a:effectRef>
          <a:fontRef idx="minor">
            <a:schemeClr val="dk1"/>
          </a:fontRef>
        </p:style>
        <p:txBody>
          <a:bodyPr tIns="182880">
            <a:noAutofit/>
          </a:bodyPr>
          <a:lstStyle/>
          <a:p>
            <a:pPr algn="r" rtl="1">
              <a:buClr>
                <a:srgbClr val="FF0000"/>
              </a:buClr>
              <a:buNone/>
            </a:pPr>
            <a:r>
              <a:rPr lang="fa-IR" sz="4000" b="1" dirty="0">
                <a:solidFill>
                  <a:srgbClr val="C00000"/>
                </a:solidFill>
              </a:rPr>
              <a:t>مثال:</a:t>
            </a:r>
            <a:endParaRPr lang="en-GB" sz="4000" b="1" dirty="0">
              <a:solidFill>
                <a:srgbClr val="C00000"/>
              </a:solidFill>
            </a:endParaRPr>
          </a:p>
          <a:p>
            <a:pPr algn="r" rtl="1">
              <a:buClr>
                <a:srgbClr val="FF0000"/>
              </a:buClr>
              <a:buFont typeface="Wingdings" pitchFamily="2" charset="2"/>
              <a:buChar char="§"/>
            </a:pPr>
            <a:r>
              <a:rPr lang="fa-IR" b="1" dirty="0"/>
              <a:t>سن حاملگی کمتر از 23 هفته یا وزن تولد کمتر از 400 گرم.</a:t>
            </a:r>
            <a:endParaRPr lang="en-GB" b="1" dirty="0"/>
          </a:p>
          <a:p>
            <a:pPr algn="r" rtl="1">
              <a:buClr>
                <a:srgbClr val="FF0000"/>
              </a:buClr>
              <a:buFont typeface="Wingdings" pitchFamily="2" charset="2"/>
              <a:buChar char="§"/>
            </a:pPr>
            <a:r>
              <a:rPr lang="fa-IR" b="1" dirty="0"/>
              <a:t>آننسفالی.</a:t>
            </a:r>
          </a:p>
          <a:p>
            <a:pPr algn="r" rtl="1">
              <a:buClr>
                <a:srgbClr val="FF0000"/>
              </a:buClr>
              <a:buFont typeface="Wingdings" pitchFamily="2" charset="2"/>
              <a:buChar char="§"/>
            </a:pPr>
            <a:r>
              <a:rPr lang="fa-IR" b="1" dirty="0"/>
              <a:t>بیماریهای ژنتیک کشنده یا ناهنجاری های تأیید شده.</a:t>
            </a:r>
            <a:endParaRPr lang="en-GB" b="1" dirty="0"/>
          </a:p>
          <a:p>
            <a:pPr algn="r" rtl="1">
              <a:buClr>
                <a:srgbClr val="FF0000"/>
              </a:buClr>
              <a:buFont typeface="Wingdings" pitchFamily="2" charset="2"/>
              <a:buChar char="§"/>
            </a:pPr>
            <a:r>
              <a:rPr lang="fa-IR" b="1" dirty="0"/>
              <a:t>احتمال قریب به یقین مرگ زود هنگام یا معلولیت شدید.</a:t>
            </a:r>
            <a:r>
              <a:rPr lang="en-GB" b="1" dirty="0"/>
              <a:t> </a:t>
            </a:r>
          </a:p>
          <a:p>
            <a:pPr algn="r">
              <a:buClr>
                <a:srgbClr val="FF0000"/>
              </a:buClr>
              <a:buNone/>
            </a:pPr>
            <a:endParaRPr lang="en-GB" b="1" dirty="0">
              <a:solidFill>
                <a:srgbClr val="C00000"/>
              </a:solidFill>
              <a:cs typeface="B Nazanin" panose="00000400000000000000" pitchFamily="2" charset="-78"/>
            </a:endParaRPr>
          </a:p>
        </p:txBody>
      </p:sp>
      <p:sp>
        <p:nvSpPr>
          <p:cNvPr id="4" name="Footer Placeholder 3"/>
          <p:cNvSpPr>
            <a:spLocks noGrp="1"/>
          </p:cNvSpPr>
          <p:nvPr>
            <p:ph type="ftr" sz="quarter" idx="11"/>
          </p:nvPr>
        </p:nvSpPr>
        <p:spPr>
          <a:xfrm>
            <a:off x="6788968" y="5733256"/>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8"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خودداری از احیا </a:t>
            </a:r>
            <a:r>
              <a:rPr lang="en-US"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 </a:t>
            </a:r>
            <a:r>
              <a:rPr lang="fa-IR"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پیش آگهی: مشخص</a:t>
            </a:r>
            <a:endParaRPr lang="en-US"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525963"/>
          </a:xfrm>
        </p:spPr>
        <p:style>
          <a:lnRef idx="2">
            <a:schemeClr val="accent4"/>
          </a:lnRef>
          <a:fillRef idx="1">
            <a:schemeClr val="lt1"/>
          </a:fillRef>
          <a:effectRef idx="0">
            <a:schemeClr val="accent4"/>
          </a:effectRef>
          <a:fontRef idx="minor">
            <a:schemeClr val="dk1"/>
          </a:fontRef>
        </p:style>
        <p:txBody>
          <a:bodyPr tIns="182880">
            <a:noAutofit/>
          </a:bodyPr>
          <a:lstStyle/>
          <a:p>
            <a:pPr algn="r" rtl="1">
              <a:buClr>
                <a:srgbClr val="FF0000"/>
              </a:buClr>
              <a:buFont typeface="Wingdings" pitchFamily="2" charset="2"/>
              <a:buChar char="§"/>
            </a:pPr>
            <a:r>
              <a:rPr lang="fa-IR" sz="4800" b="1" dirty="0"/>
              <a:t>در صورت نامشخص بودن پیش آگهی یعنی احتـمال زنـده ماندن همـراه با معلولیت زیاد، چنانچـه والدین تمایل به احیـای نوزاد داشته باشند باید از خواسته آنان حمایت کرد.  </a:t>
            </a:r>
            <a:r>
              <a:rPr lang="en-GB" sz="4800" b="1" dirty="0"/>
              <a:t> </a:t>
            </a:r>
          </a:p>
          <a:p>
            <a:pPr algn="r">
              <a:buClr>
                <a:srgbClr val="FF0000"/>
              </a:buClr>
              <a:buNone/>
            </a:pPr>
            <a:endParaRPr lang="en-GB" sz="4800" b="1" dirty="0">
              <a:solidFill>
                <a:srgbClr val="C00000"/>
              </a:solidFill>
              <a:cs typeface="B Nazanin" panose="00000400000000000000" pitchFamily="2" charset="-78"/>
            </a:endParaRPr>
          </a:p>
        </p:txBody>
      </p:sp>
      <p:sp>
        <p:nvSpPr>
          <p:cNvPr id="5" name="Title 1"/>
          <p:cNvSpPr>
            <a:spLocks noGrp="1"/>
          </p:cNvSpPr>
          <p:nvPr>
            <p:ph type="title"/>
          </p:nvPr>
        </p:nvSpPr>
        <p:spPr>
          <a:xfrm>
            <a:off x="179512" y="341784"/>
            <a:ext cx="8507288"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خودداری از احیا </a:t>
            </a:r>
            <a:r>
              <a:rPr lang="en-US" sz="6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 </a:t>
            </a:r>
            <a:r>
              <a:rPr lang="fa-IR"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پیش آگهی: نامشخص</a:t>
            </a:r>
            <a:endParaRPr lang="en-US" sz="38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5555803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4333879"/>
          </a:xfrm>
        </p:spPr>
        <p:style>
          <a:lnRef idx="2">
            <a:schemeClr val="accent4"/>
          </a:lnRef>
          <a:fillRef idx="1">
            <a:schemeClr val="lt1"/>
          </a:fillRef>
          <a:effectRef idx="0">
            <a:schemeClr val="accent4"/>
          </a:effectRef>
          <a:fontRef idx="minor">
            <a:schemeClr val="dk1"/>
          </a:fontRef>
        </p:style>
        <p:txBody>
          <a:bodyPr>
            <a:noAutofit/>
          </a:bodyPr>
          <a:lstStyle/>
          <a:p>
            <a:pPr algn="r" rtl="1">
              <a:buClr>
                <a:srgbClr val="FF0000"/>
              </a:buClr>
              <a:buFont typeface="Wingdings" pitchFamily="2" charset="2"/>
              <a:buChar char="§"/>
            </a:pPr>
            <a:r>
              <a:rPr lang="fa-IR" sz="4400" b="1" dirty="0"/>
              <a:t>بجز در موارد لقاح برون تنی </a:t>
            </a:r>
            <a:r>
              <a:rPr lang="en-US" sz="4400" b="1" dirty="0"/>
              <a:t>(in vitro)</a:t>
            </a:r>
            <a:r>
              <a:rPr lang="fa-IR" sz="4400" b="1" dirty="0"/>
              <a:t>، با روش های موجود، دقت تشخیصی سن حاملگی در سه ماهه اول </a:t>
            </a:r>
            <a:r>
              <a:rPr lang="fa-IR" sz="4400" b="1" dirty="0">
                <a:solidFill>
                  <a:srgbClr val="C00000"/>
                </a:solidFill>
              </a:rPr>
              <a:t>5-3 روز </a:t>
            </a:r>
            <a:r>
              <a:rPr lang="fa-IR" sz="4400" b="1" dirty="0"/>
              <a:t>و پس از آن </a:t>
            </a:r>
            <a:r>
              <a:rPr lang="fa-IR" sz="4400" b="1" dirty="0">
                <a:solidFill>
                  <a:srgbClr val="C00000"/>
                </a:solidFill>
              </a:rPr>
              <a:t>2-1 هفته </a:t>
            </a:r>
            <a:r>
              <a:rPr lang="fa-IR" sz="4400" b="1" dirty="0"/>
              <a:t>است.</a:t>
            </a:r>
          </a:p>
          <a:p>
            <a:pPr algn="r" rtl="1">
              <a:buClr>
                <a:srgbClr val="FF0000"/>
              </a:buClr>
              <a:buFont typeface="Wingdings" pitchFamily="2" charset="2"/>
              <a:buChar char="§"/>
            </a:pPr>
            <a:r>
              <a:rPr lang="fa-IR" sz="4400" b="1" dirty="0"/>
              <a:t>تخمین وزن جنین با خطای </a:t>
            </a:r>
            <a:r>
              <a:rPr lang="fa-IR" sz="4400" b="1" dirty="0">
                <a:solidFill>
                  <a:srgbClr val="C00000"/>
                </a:solidFill>
              </a:rPr>
              <a:t>20%-15% </a:t>
            </a:r>
            <a:r>
              <a:rPr lang="fa-IR" sz="4400" b="1" dirty="0"/>
              <a:t>امکان پذیر است.  </a:t>
            </a:r>
            <a:endParaRPr lang="en-GB" sz="4400" b="1" dirty="0"/>
          </a:p>
          <a:p>
            <a:pPr marL="0" indent="0">
              <a:buClr>
                <a:srgbClr val="FF0000"/>
              </a:buClr>
              <a:buNone/>
            </a:pPr>
            <a:endParaRPr lang="en-GB" sz="4400" b="1" dirty="0">
              <a:solidFill>
                <a:srgbClr val="C00000"/>
              </a:solidFill>
              <a:cs typeface="B Nazanin" panose="00000400000000000000" pitchFamily="2" charset="-78"/>
            </a:endParaRPr>
          </a:p>
          <a:p>
            <a:pPr marL="0" indent="0">
              <a:buClr>
                <a:srgbClr val="FF0000"/>
              </a:buClr>
              <a:buNone/>
            </a:pPr>
            <a:r>
              <a:rPr lang="en-GB" sz="3600" b="1" dirty="0">
                <a:solidFill>
                  <a:srgbClr val="C00000"/>
                </a:solidFill>
                <a:cs typeface="B Nazanin" panose="00000400000000000000" pitchFamily="2" charset="-78"/>
              </a:rPr>
              <a:t>                                                                                     </a:t>
            </a:r>
          </a:p>
        </p:txBody>
      </p:sp>
      <p:sp>
        <p:nvSpPr>
          <p:cNvPr id="4" name="Footer Placeholder 3"/>
          <p:cNvSpPr>
            <a:spLocks noGrp="1"/>
          </p:cNvSpPr>
          <p:nvPr>
            <p:ph type="ftr" sz="quarter" idx="11"/>
          </p:nvPr>
        </p:nvSpPr>
        <p:spPr>
          <a:xfrm>
            <a:off x="6716960" y="6520259"/>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a:spLocks noGrp="1"/>
          </p:cNvSpPr>
          <p:nvPr>
            <p:ph type="title"/>
          </p:nvPr>
        </p:nvSpPr>
        <p:spPr>
          <a:xfrm>
            <a:off x="313184" y="188641"/>
            <a:ext cx="8507288" cy="1642784"/>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تخمین سن حاملگی/ وزن جنین قبل از تولد</a:t>
            </a:r>
            <a:endParaRPr lang="en-US" sz="54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4947607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71389"/>
            <a:ext cx="8219256" cy="4597971"/>
          </a:xfrm>
        </p:spPr>
        <p:style>
          <a:lnRef idx="2">
            <a:schemeClr val="accent4"/>
          </a:lnRef>
          <a:fillRef idx="1">
            <a:schemeClr val="lt1"/>
          </a:fillRef>
          <a:effectRef idx="0">
            <a:schemeClr val="accent4"/>
          </a:effectRef>
          <a:fontRef idx="minor">
            <a:schemeClr val="dk1"/>
          </a:fontRef>
        </p:style>
        <p:txBody>
          <a:bodyPr tIns="365760" rIns="274320">
            <a:noAutofit/>
          </a:bodyPr>
          <a:lstStyle/>
          <a:p>
            <a:pPr marL="0" indent="0" algn="r" rtl="1">
              <a:buClr>
                <a:srgbClr val="FF0000"/>
              </a:buClr>
              <a:buNone/>
            </a:pPr>
            <a:r>
              <a:rPr lang="fa-IR" sz="4000" b="1" dirty="0">
                <a:solidFill>
                  <a:schemeClr val="tx1"/>
                </a:solidFill>
              </a:rPr>
              <a:t>حتی اختلاف جزئی در حد 2-1 هفته بین سن حاملگی تخمینی و حقیقی یا اختلاف وزن بین 200-100 گرم، ممکن است بر تصمیم برای احیا کردن یا نکردن و لاجـرم امکان بقا و معلولیت دراز مدت اثر بگذارد. </a:t>
            </a:r>
            <a:endParaRPr lang="en-GB" sz="4000" b="1" dirty="0">
              <a:solidFill>
                <a:schemeClr val="tx1"/>
              </a:solidFill>
            </a:endParaRPr>
          </a:p>
          <a:p>
            <a:pPr marL="0" indent="0">
              <a:buClr>
                <a:srgbClr val="FF0000"/>
              </a:buClr>
              <a:buNone/>
            </a:pPr>
            <a:r>
              <a:rPr lang="en-GB" sz="4000" b="1" dirty="0">
                <a:solidFill>
                  <a:schemeClr val="tx1"/>
                </a:solidFill>
                <a:cs typeface="B Nazanin" panose="00000400000000000000" pitchFamily="2" charset="-78"/>
              </a:rPr>
              <a:t>                                                                                      </a:t>
            </a:r>
          </a:p>
        </p:txBody>
      </p:sp>
      <p:sp>
        <p:nvSpPr>
          <p:cNvPr id="5" name="Title 1"/>
          <p:cNvSpPr>
            <a:spLocks noGrp="1"/>
          </p:cNvSpPr>
          <p:nvPr>
            <p:ph type="title"/>
          </p:nvPr>
        </p:nvSpPr>
        <p:spPr>
          <a:xfrm>
            <a:off x="313184" y="188641"/>
            <a:ext cx="8507288" cy="1642784"/>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4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تخمین سن حاملگی/ وزن جنین قبل از تولد</a:t>
            </a:r>
            <a:endParaRPr lang="en-US" sz="54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2389377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6309"/>
            <a:ext cx="8229600" cy="4525963"/>
          </a:xfrm>
        </p:spPr>
        <p:style>
          <a:lnRef idx="2">
            <a:schemeClr val="accent4"/>
          </a:lnRef>
          <a:fillRef idx="1">
            <a:schemeClr val="lt1"/>
          </a:fillRef>
          <a:effectRef idx="0">
            <a:schemeClr val="accent4"/>
          </a:effectRef>
          <a:fontRef idx="minor">
            <a:schemeClr val="dk1"/>
          </a:fontRef>
        </p:style>
        <p:txBody>
          <a:bodyPr tIns="182880">
            <a:noAutofit/>
          </a:bodyPr>
          <a:lstStyle/>
          <a:p>
            <a:pPr algn="r" rtl="1">
              <a:buClr>
                <a:srgbClr val="FF0000"/>
              </a:buClr>
              <a:buFont typeface="Wingdings" pitchFamily="2" charset="2"/>
              <a:buChar char="§"/>
            </a:pPr>
            <a:r>
              <a:rPr lang="fa-IR" sz="4800" b="1" dirty="0">
                <a:cs typeface="B Nazanin" panose="00000400000000000000" pitchFamily="2" charset="-78"/>
              </a:rPr>
              <a:t>وا</a:t>
            </a:r>
            <a:r>
              <a:rPr lang="fa-IR" sz="4800" b="1" dirty="0"/>
              <a:t>لدین و تیم احیا، هردو، باید به خاطر داشته باشند که تصمیم های اولیه در مـورد سطح مـراقبت پس از زایمـان ممکن است پس از ارزیابی اولیه نوزاد نیاز به بازنگری داشته باشد.</a:t>
            </a:r>
            <a:r>
              <a:rPr lang="en-GB" sz="4800" b="1" dirty="0"/>
              <a:t>  </a:t>
            </a:r>
          </a:p>
          <a:p>
            <a:pPr algn="r">
              <a:buClr>
                <a:srgbClr val="FF0000"/>
              </a:buClr>
              <a:buNone/>
            </a:pPr>
            <a:endParaRPr lang="en-GB" sz="4800" b="1" dirty="0">
              <a:solidFill>
                <a:srgbClr val="C00000"/>
              </a:solidFill>
              <a:cs typeface="B Nazanin" panose="00000400000000000000" pitchFamily="2" charset="-78"/>
            </a:endParaRPr>
          </a:p>
        </p:txBody>
      </p:sp>
      <p:sp>
        <p:nvSpPr>
          <p:cNvPr id="5" name="Title 1"/>
          <p:cNvSpPr>
            <a:spLocks noGrp="1"/>
          </p:cNvSpPr>
          <p:nvPr>
            <p:ph type="title"/>
          </p:nvPr>
        </p:nvSpPr>
        <p:spPr>
          <a:xfrm>
            <a:off x="457200" y="260648"/>
            <a:ext cx="8229600" cy="1368152"/>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توجه:</a:t>
            </a:r>
            <a:endParaRPr lang="en-US" sz="96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12130478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968551"/>
          </a:xfrm>
        </p:spPr>
        <p:style>
          <a:lnRef idx="2">
            <a:schemeClr val="accent4"/>
          </a:lnRef>
          <a:fillRef idx="1">
            <a:schemeClr val="lt1"/>
          </a:fillRef>
          <a:effectRef idx="0">
            <a:schemeClr val="accent4"/>
          </a:effectRef>
          <a:fontRef idx="minor">
            <a:schemeClr val="dk1"/>
          </a:fontRef>
        </p:style>
        <p:txBody>
          <a:bodyPr tIns="182880">
            <a:normAutofit fontScale="85000" lnSpcReduction="20000"/>
          </a:bodyPr>
          <a:lstStyle/>
          <a:p>
            <a:pPr marL="0" indent="0" algn="r" rtl="1">
              <a:buClr>
                <a:srgbClr val="FF0000"/>
              </a:buClr>
              <a:buNone/>
            </a:pPr>
            <a:r>
              <a:rPr lang="fa-IR" sz="4200" b="1" dirty="0">
                <a:solidFill>
                  <a:srgbClr val="C00000"/>
                </a:solidFill>
              </a:rPr>
              <a:t>در موارد زیر با وجود عدم تمایل والدین ممکن است تصمیم به احیای نوزاد بگیریم:</a:t>
            </a:r>
          </a:p>
          <a:p>
            <a:pPr algn="r" rtl="1">
              <a:buClr>
                <a:srgbClr val="FF0000"/>
              </a:buClr>
              <a:buFont typeface="Wingdings" pitchFamily="2" charset="2"/>
              <a:buChar char="§"/>
            </a:pPr>
            <a:r>
              <a:rPr lang="fa-IR" sz="3800" b="1" dirty="0"/>
              <a:t>شانس زیاد زنده ماندن و معلولیت قابل قبول.</a:t>
            </a:r>
          </a:p>
          <a:p>
            <a:pPr algn="r" rtl="1">
              <a:buClr>
                <a:srgbClr val="FF0000"/>
              </a:buClr>
              <a:buFont typeface="Wingdings" pitchFamily="2" charset="2"/>
              <a:buChar char="§"/>
            </a:pPr>
            <a:r>
              <a:rPr lang="fa-IR" sz="3800" b="1" dirty="0"/>
              <a:t>تعهد اخلاقی و قانونی پزشک مبنی بر نجات جان نوزاد بر اساس ارزیابی های اولیه.</a:t>
            </a:r>
          </a:p>
          <a:p>
            <a:pPr algn="r" rtl="1">
              <a:buClr>
                <a:srgbClr val="FF0000"/>
              </a:buClr>
              <a:buFont typeface="Wingdings" pitchFamily="2" charset="2"/>
              <a:buChar char="§"/>
            </a:pPr>
            <a:r>
              <a:rPr lang="fa-IR" sz="3800" b="1" dirty="0"/>
              <a:t>تصمیم به احیا بر اساس مشاوره با کمیته اخلاق پزشکی و پزشکی قانونی.</a:t>
            </a:r>
          </a:p>
          <a:p>
            <a:pPr marL="0" indent="0" algn="r" rtl="1">
              <a:buClr>
                <a:srgbClr val="FF0000"/>
              </a:buClr>
              <a:buNone/>
            </a:pPr>
            <a:endParaRPr lang="fa-IR" sz="3300" b="1" dirty="0">
              <a:solidFill>
                <a:srgbClr val="000066"/>
              </a:solidFill>
            </a:endParaRPr>
          </a:p>
          <a:p>
            <a:pPr algn="r" rtl="1">
              <a:buClr>
                <a:srgbClr val="FF0000"/>
              </a:buClr>
              <a:buFont typeface="Courier New" panose="02070309020205020404" pitchFamily="49" charset="0"/>
              <a:buChar char="o"/>
            </a:pPr>
            <a:r>
              <a:rPr lang="fa-IR" sz="3800" b="1" dirty="0">
                <a:solidFill>
                  <a:srgbClr val="000066"/>
                </a:solidFill>
              </a:rPr>
              <a:t>در صورت اتخاذ چنین تصمیمی، مستند سازی مذاکره با والدین و ثبت دلایل احیـا نباید فراموش شود.</a:t>
            </a:r>
          </a:p>
          <a:p>
            <a:pPr algn="r" rtl="1">
              <a:buClr>
                <a:srgbClr val="FF0000"/>
              </a:buClr>
              <a:buFont typeface="Wingdings" pitchFamily="2" charset="2"/>
              <a:buChar char="§"/>
            </a:pPr>
            <a:endParaRPr lang="fa-IR" sz="4000" b="1" dirty="0">
              <a:cs typeface="B Nazanin" panose="00000400000000000000" pitchFamily="2" charset="-78"/>
            </a:endParaRPr>
          </a:p>
          <a:p>
            <a:pPr algn="r" rtl="1">
              <a:buClr>
                <a:srgbClr val="FF0000"/>
              </a:buClr>
              <a:buFont typeface="Wingdings" pitchFamily="2" charset="2"/>
              <a:buChar char="§"/>
            </a:pPr>
            <a:endParaRPr lang="fa-IR" sz="4000" b="1" dirty="0">
              <a:cs typeface="B Nazanin" panose="00000400000000000000" pitchFamily="2" charset="-78"/>
            </a:endParaRPr>
          </a:p>
          <a:p>
            <a:pPr algn="r" rtl="1">
              <a:buClr>
                <a:srgbClr val="FF0000"/>
              </a:buClr>
              <a:buFont typeface="Wingdings" pitchFamily="2" charset="2"/>
              <a:buChar char="§"/>
            </a:pPr>
            <a:endParaRPr lang="en-GB" sz="4000" b="1" dirty="0">
              <a:cs typeface="B Nazanin" panose="00000400000000000000" pitchFamily="2" charset="-78"/>
            </a:endParaRPr>
          </a:p>
        </p:txBody>
      </p:sp>
      <p:sp>
        <p:nvSpPr>
          <p:cNvPr id="4" name="Title 1"/>
          <p:cNvSpPr txBox="1">
            <a:spLocks/>
          </p:cNvSpPr>
          <p:nvPr/>
        </p:nvSpPr>
        <p:spPr>
          <a:xfrm>
            <a:off x="442913" y="342900"/>
            <a:ext cx="8243887" cy="1069876"/>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5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تصمیم به احیا بر خلاف میل والدین</a:t>
            </a:r>
            <a:endParaRPr lang="en-US" sz="5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680520"/>
          </a:xfrm>
        </p:spPr>
        <p:style>
          <a:lnRef idx="2">
            <a:schemeClr val="accent4"/>
          </a:lnRef>
          <a:fillRef idx="1">
            <a:schemeClr val="lt1"/>
          </a:fillRef>
          <a:effectRef idx="0">
            <a:schemeClr val="accent4"/>
          </a:effectRef>
          <a:fontRef idx="minor">
            <a:schemeClr val="dk1"/>
          </a:fontRef>
        </p:style>
        <p:txBody>
          <a:bodyPr>
            <a:noAutofit/>
          </a:bodyPr>
          <a:lstStyle/>
          <a:p>
            <a:pPr algn="r" rtl="1">
              <a:buClr>
                <a:srgbClr val="FF0000"/>
              </a:buClr>
              <a:buFont typeface="Wingdings" pitchFamily="2" charset="2"/>
              <a:buChar char="§"/>
            </a:pPr>
            <a:r>
              <a:rPr lang="fa-IR" sz="3600" b="1" dirty="0"/>
              <a:t>برقراری ارتباط با والدین.</a:t>
            </a:r>
          </a:p>
          <a:p>
            <a:pPr algn="r" rtl="1">
              <a:buClr>
                <a:srgbClr val="FF0000"/>
              </a:buClr>
              <a:buFont typeface="Wingdings" pitchFamily="2" charset="2"/>
              <a:buChar char="§"/>
            </a:pPr>
            <a:r>
              <a:rPr lang="fa-IR" sz="3600" b="1" dirty="0"/>
              <a:t>ارائه مستمر اطلاعات، مراقبت هماهنگ.</a:t>
            </a:r>
          </a:p>
          <a:p>
            <a:pPr algn="r" rtl="1">
              <a:buClr>
                <a:srgbClr val="FF0000"/>
              </a:buClr>
              <a:buFont typeface="Wingdings" pitchFamily="2" charset="2"/>
              <a:buChar char="§"/>
            </a:pPr>
            <a:r>
              <a:rPr lang="fa-IR" sz="3600" b="1" dirty="0"/>
              <a:t>موضوعات:</a:t>
            </a:r>
          </a:p>
          <a:p>
            <a:pPr algn="r" rtl="1">
              <a:buClr>
                <a:srgbClr val="FF0000"/>
              </a:buClr>
              <a:buNone/>
            </a:pPr>
            <a:r>
              <a:rPr lang="fa-IR" sz="3600" b="1" dirty="0"/>
              <a:t>	</a:t>
            </a:r>
            <a:r>
              <a:rPr lang="fa-IR" sz="3600" b="1" dirty="0">
                <a:solidFill>
                  <a:srgbClr val="C00000"/>
                </a:solidFill>
              </a:rPr>
              <a:t>-</a:t>
            </a:r>
            <a:r>
              <a:rPr lang="fa-IR" sz="3600" b="1" dirty="0"/>
              <a:t> شانس زنده ماندن/ احتمال معلولیت</a:t>
            </a:r>
          </a:p>
          <a:p>
            <a:pPr algn="r" rtl="1">
              <a:buClr>
                <a:srgbClr val="FF0000"/>
              </a:buClr>
              <a:buNone/>
            </a:pPr>
            <a:r>
              <a:rPr lang="fa-IR" sz="3600" b="1" dirty="0"/>
              <a:t>	</a:t>
            </a:r>
            <a:r>
              <a:rPr lang="fa-IR" sz="3600" b="1" dirty="0">
                <a:solidFill>
                  <a:srgbClr val="C00000"/>
                </a:solidFill>
              </a:rPr>
              <a:t>-</a:t>
            </a:r>
            <a:r>
              <a:rPr lang="fa-IR" sz="3600" b="1" dirty="0"/>
              <a:t> صرفاً مراقبت تسکین دهنده.</a:t>
            </a:r>
          </a:p>
          <a:p>
            <a:pPr algn="r" rtl="1">
              <a:buClr>
                <a:srgbClr val="FF0000"/>
              </a:buClr>
              <a:buNone/>
            </a:pPr>
            <a:r>
              <a:rPr lang="fa-IR" sz="3600" b="1" dirty="0"/>
              <a:t>	</a:t>
            </a:r>
            <a:r>
              <a:rPr lang="fa-IR" sz="3600" b="1" dirty="0">
                <a:solidFill>
                  <a:srgbClr val="C00000"/>
                </a:solidFill>
              </a:rPr>
              <a:t>-</a:t>
            </a:r>
            <a:r>
              <a:rPr lang="fa-IR" sz="3600" b="1" dirty="0"/>
              <a:t> کاهش درد و رنج.</a:t>
            </a:r>
          </a:p>
          <a:p>
            <a:pPr algn="r" rtl="1">
              <a:buClr>
                <a:srgbClr val="FF0000"/>
              </a:buClr>
              <a:buNone/>
            </a:pPr>
            <a:r>
              <a:rPr lang="fa-IR" sz="3600" b="1" dirty="0"/>
              <a:t>	</a:t>
            </a:r>
            <a:r>
              <a:rPr lang="fa-IR" sz="3600" b="1" dirty="0">
                <a:solidFill>
                  <a:srgbClr val="C00000"/>
                </a:solidFill>
              </a:rPr>
              <a:t>-</a:t>
            </a:r>
            <a:r>
              <a:rPr lang="fa-IR" sz="3600" b="1" dirty="0"/>
              <a:t> مستند سازی.</a:t>
            </a:r>
          </a:p>
          <a:p>
            <a:pPr algn="r" rtl="1">
              <a:buClr>
                <a:srgbClr val="FF0000"/>
              </a:buClr>
              <a:buNone/>
            </a:pPr>
            <a:r>
              <a:rPr lang="en-GB" sz="3600" b="1" dirty="0">
                <a:cs typeface="B Nazanin" panose="00000400000000000000" pitchFamily="2" charset="-78"/>
              </a:rPr>
              <a:t>	</a:t>
            </a:r>
          </a:p>
        </p:txBody>
      </p:sp>
      <p:sp>
        <p:nvSpPr>
          <p:cNvPr id="4" name="Title 1"/>
          <p:cNvSpPr txBox="1">
            <a:spLocks/>
          </p:cNvSpPr>
          <p:nvPr/>
        </p:nvSpPr>
        <p:spPr>
          <a:xfrm>
            <a:off x="428625" y="332656"/>
            <a:ext cx="8258175" cy="1296144"/>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مشاوره قبل از تولد در مورد نوزاد پرخطر</a:t>
            </a:r>
            <a:endParaRPr lang="en-US"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525963"/>
          </a:xfrm>
        </p:spPr>
        <p:style>
          <a:lnRef idx="2">
            <a:schemeClr val="accent4"/>
          </a:lnRef>
          <a:fillRef idx="1">
            <a:schemeClr val="lt1"/>
          </a:fillRef>
          <a:effectRef idx="0">
            <a:schemeClr val="accent4"/>
          </a:effectRef>
          <a:fontRef idx="minor">
            <a:schemeClr val="dk1"/>
          </a:fontRef>
        </p:style>
        <p:txBody>
          <a:bodyPr tIns="182880">
            <a:noAutofit/>
          </a:bodyPr>
          <a:lstStyle/>
          <a:p>
            <a:pPr marL="0" indent="0" algn="r" rtl="1">
              <a:buClr>
                <a:srgbClr val="FF0000"/>
              </a:buClr>
              <a:buNone/>
            </a:pPr>
            <a:r>
              <a:rPr lang="fa-IR" sz="4800" b="1" dirty="0">
                <a:solidFill>
                  <a:srgbClr val="C00000"/>
                </a:solidFill>
                <a:cs typeface="B Nazanin" panose="00000400000000000000" pitchFamily="2" charset="-78"/>
              </a:rPr>
              <a:t>اندیکاسیون های توقف </a:t>
            </a:r>
            <a:r>
              <a:rPr lang="fa-IR" sz="4800" b="1" dirty="0">
                <a:solidFill>
                  <a:srgbClr val="C00000"/>
                </a:solidFill>
              </a:rPr>
              <a:t>احیا </a:t>
            </a:r>
          </a:p>
          <a:p>
            <a:pPr algn="r" rtl="1">
              <a:buClr>
                <a:srgbClr val="FF0000"/>
              </a:buClr>
              <a:buFont typeface="Wingdings" panose="05000000000000000000" pitchFamily="2" charset="2"/>
              <a:buChar char="§"/>
            </a:pPr>
            <a:r>
              <a:rPr lang="fa-IR" sz="3600" b="1" dirty="0"/>
              <a:t>نبود ضـربان قلب به مدت 10 دقیقه با وجود تلاش کامل و کافی برای احیا.</a:t>
            </a:r>
            <a:endParaRPr lang="en-GB" sz="3600" b="1" dirty="0"/>
          </a:p>
          <a:p>
            <a:pPr algn="r" rtl="1">
              <a:buClr>
                <a:srgbClr val="FF0000"/>
              </a:buClr>
              <a:buFont typeface="Wingdings" panose="05000000000000000000" pitchFamily="2" charset="2"/>
              <a:buChar char="§"/>
            </a:pPr>
            <a:r>
              <a:rPr lang="fa-IR" sz="3600" b="1" dirty="0"/>
              <a:t>بـرادیکاردی طولانـی بدون بهبود وضعیت نوزاد با وجود تلاش کامل و کافی برای احیا </a:t>
            </a:r>
            <a:r>
              <a:rPr lang="fa-IR" sz="3600" b="1" dirty="0">
                <a:solidFill>
                  <a:srgbClr val="C00000"/>
                </a:solidFill>
              </a:rPr>
              <a:t>؟</a:t>
            </a:r>
            <a:r>
              <a:rPr lang="fa-IR" sz="3600" b="1" dirty="0"/>
              <a:t> (تصمیم مورد به مورد).</a:t>
            </a:r>
            <a:endParaRPr lang="en-GB" sz="3600" b="1" dirty="0"/>
          </a:p>
          <a:p>
            <a:pPr marL="0" indent="0" algn="r" rtl="1">
              <a:buClr>
                <a:srgbClr val="FF0000"/>
              </a:buClr>
              <a:buNone/>
            </a:pPr>
            <a:endParaRPr lang="en-GB" sz="3600" b="1" dirty="0">
              <a:solidFill>
                <a:srgbClr val="C00000"/>
              </a:solidFill>
              <a:cs typeface="B Nazanin" panose="00000400000000000000" pitchFamily="2" charset="-78"/>
            </a:endParaRPr>
          </a:p>
        </p:txBody>
      </p:sp>
      <p:sp>
        <p:nvSpPr>
          <p:cNvPr id="5" name="Title 1"/>
          <p:cNvSpPr txBox="1">
            <a:spLocks/>
          </p:cNvSpPr>
          <p:nvPr/>
        </p:nvSpPr>
        <p:spPr>
          <a:xfrm>
            <a:off x="428625" y="332656"/>
            <a:ext cx="8258175" cy="1296144"/>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عدم پاسخ به احیا</a:t>
            </a:r>
            <a:endParaRPr lang="en-US"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96621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1903433"/>
            <a:ext cx="8075240" cy="3181751"/>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2000" b="1" dirty="0">
                <a:cs typeface="B Nazanin" panose="00000400000000000000" pitchFamily="2" charset="-78"/>
              </a:rPr>
              <a:t>آرتریول های ریه باز می شوند.</a:t>
            </a:r>
            <a:endParaRPr lang="en-GB" sz="2000" b="1" dirty="0">
              <a:cs typeface="B Nazanin" panose="00000400000000000000" pitchFamily="2" charset="-78"/>
            </a:endParaRPr>
          </a:p>
          <a:p>
            <a:pPr algn="r" rtl="1">
              <a:buClr>
                <a:srgbClr val="FF0000"/>
              </a:buClr>
            </a:pPr>
            <a:r>
              <a:rPr lang="fa-IR" sz="2000" b="1" dirty="0">
                <a:cs typeface="B Nazanin" panose="00000400000000000000" pitchFamily="2" charset="-78"/>
              </a:rPr>
              <a:t>جریان خون ریه افزایش می یابد.</a:t>
            </a:r>
          </a:p>
          <a:p>
            <a:pPr algn="r" rtl="1">
              <a:buClr>
                <a:srgbClr val="FF0000"/>
              </a:buClr>
            </a:pPr>
            <a:r>
              <a:rPr lang="fa-IR" sz="2000" b="1" dirty="0">
                <a:cs typeface="B Nazanin" panose="00000400000000000000" pitchFamily="2" charset="-78"/>
              </a:rPr>
              <a:t>سطح اکسیژن خون بالا می رود.</a:t>
            </a:r>
          </a:p>
          <a:p>
            <a:pPr algn="r" rtl="1">
              <a:buClr>
                <a:srgbClr val="FF0000"/>
              </a:buClr>
            </a:pPr>
            <a:r>
              <a:rPr lang="fa-IR" sz="2000" b="1" dirty="0">
                <a:cs typeface="B Nazanin" panose="00000400000000000000" pitchFamily="2" charset="-78"/>
              </a:rPr>
              <a:t>مجرای شریانی بسته می شود.</a:t>
            </a:r>
          </a:p>
          <a:p>
            <a:pPr algn="r" rtl="1">
              <a:buClr>
                <a:srgbClr val="FF0000"/>
              </a:buClr>
            </a:pPr>
            <a:r>
              <a:rPr lang="fa-IR" sz="2000" b="1" dirty="0">
                <a:cs typeface="B Nazanin" panose="00000400000000000000" pitchFamily="2" charset="-78"/>
              </a:rPr>
              <a:t>خون، با عبور از ریه دارای اکسیژن می شود</a:t>
            </a:r>
            <a:r>
              <a:rPr lang="fa-IR" sz="2000" b="1" dirty="0" smtClean="0">
                <a:cs typeface="B Nazanin" panose="00000400000000000000" pitchFamily="2" charset="-78"/>
              </a:rPr>
              <a:t>.</a:t>
            </a:r>
          </a:p>
          <a:p>
            <a:pPr algn="r" rtl="1">
              <a:buClr>
                <a:srgbClr val="FF0000"/>
              </a:buClr>
            </a:pPr>
            <a:r>
              <a:rPr lang="fa-IR" sz="2000" b="1" dirty="0" smtClean="0">
                <a:cs typeface="B Nazanin" panose="00000400000000000000" pitchFamily="2" charset="-78"/>
              </a:rPr>
              <a:t>بستن بند ناف فشار خون عمومی را افزایش و تمایل خون برای میان برکردن ریه هاینوزاد را کاهش میدهد</a:t>
            </a:r>
            <a:endParaRPr lang="fa-IR" sz="2000" b="1" dirty="0">
              <a:cs typeface="B Nazanin" panose="00000400000000000000" pitchFamily="2" charset="-78"/>
            </a:endParaRPr>
          </a:p>
          <a:p>
            <a:pPr algn="r" rtl="1">
              <a:buClr>
                <a:srgbClr val="FF0000"/>
              </a:buClr>
            </a:pPr>
            <a:endParaRPr lang="en-GB" b="1" dirty="0">
              <a:cs typeface="B Nazanin" panose="00000400000000000000" pitchFamily="2" charset="-78"/>
            </a:endParaRPr>
          </a:p>
        </p:txBody>
      </p:sp>
      <p:sp>
        <p:nvSpPr>
          <p:cNvPr id="5" name="Title 1"/>
          <p:cNvSpPr>
            <a:spLocks noGrp="1"/>
          </p:cNvSpPr>
          <p:nvPr>
            <p:ph type="title"/>
          </p:nvPr>
        </p:nvSpPr>
        <p:spPr>
          <a:xfrm>
            <a:off x="529208" y="629816"/>
            <a:ext cx="807524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ریه ها و گردش خون پس از تولد </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5470182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4216"/>
            <a:ext cx="8229600" cy="4205064"/>
          </a:xfrm>
        </p:spPr>
        <p:style>
          <a:lnRef idx="2">
            <a:schemeClr val="accent4"/>
          </a:lnRef>
          <a:fillRef idx="1">
            <a:schemeClr val="lt1"/>
          </a:fillRef>
          <a:effectRef idx="0">
            <a:schemeClr val="accent4"/>
          </a:effectRef>
          <a:fontRef idx="minor">
            <a:schemeClr val="dk1"/>
          </a:fontRef>
        </p:style>
        <p:txBody>
          <a:bodyPr tIns="91440">
            <a:noAutofit/>
          </a:bodyPr>
          <a:lstStyle/>
          <a:p>
            <a:pPr algn="r" rtl="1">
              <a:buClr>
                <a:srgbClr val="FF0000"/>
              </a:buClr>
            </a:pPr>
            <a:r>
              <a:rPr lang="fa-IR" sz="4000" b="1" dirty="0"/>
              <a:t>در اولین فرصت با والدین دیدار نمایید و آنان را از مرگ نوزاد مطلع کنید.</a:t>
            </a:r>
            <a:endParaRPr lang="en-US" sz="4000" b="1" dirty="0"/>
          </a:p>
          <a:p>
            <a:pPr algn="r" rtl="1">
              <a:buClr>
                <a:srgbClr val="FF0000"/>
              </a:buClr>
            </a:pPr>
            <a:r>
              <a:rPr lang="fa-IR" sz="4000" b="1" dirty="0"/>
              <a:t>از نوزاد با نام یا جنس یاد کنید.</a:t>
            </a:r>
            <a:endParaRPr lang="en-US" sz="4000" b="1" dirty="0"/>
          </a:p>
          <a:p>
            <a:pPr algn="r" rtl="1">
              <a:buClr>
                <a:srgbClr val="FF0000"/>
              </a:buClr>
            </a:pPr>
            <a:r>
              <a:rPr lang="fa-IR" sz="4000" b="1" dirty="0"/>
              <a:t>مراتب همدردی خود را با والدین ابراز نمایید.</a:t>
            </a:r>
          </a:p>
          <a:p>
            <a:pPr algn="r" rtl="1">
              <a:buClr>
                <a:srgbClr val="FF0000"/>
              </a:buClr>
            </a:pPr>
            <a:r>
              <a:rPr lang="fa-IR" sz="4000" b="1" dirty="0"/>
              <a:t>والدین را مطمئن سازید که مقصر نبوده اند.</a:t>
            </a:r>
            <a:endParaRPr lang="en-US" sz="4000" b="1" dirty="0"/>
          </a:p>
        </p:txBody>
      </p:sp>
      <p:sp>
        <p:nvSpPr>
          <p:cNvPr id="4" name="Footer Placeholder 3"/>
          <p:cNvSpPr>
            <a:spLocks noGrp="1"/>
          </p:cNvSpPr>
          <p:nvPr>
            <p:ph type="ftr" sz="quarter" idx="11"/>
          </p:nvPr>
        </p:nvSpPr>
        <p:spPr>
          <a:xfrm>
            <a:off x="6644952" y="6021288"/>
            <a:ext cx="2895600" cy="365125"/>
          </a:xfrm>
        </p:spPr>
        <p:txBody>
          <a:bodyPr/>
          <a:lstStyle/>
          <a:p>
            <a:r>
              <a:rPr lang="fa-IR" sz="1800" b="1" dirty="0">
                <a:solidFill>
                  <a:srgbClr val="FF0000"/>
                </a:solidFill>
                <a:cs typeface="B Nazanin" panose="00000400000000000000" pitchFamily="2" charset="-78"/>
              </a:rPr>
              <a:t>ادامه دارد ......</a:t>
            </a:r>
            <a:endParaRPr lang="en-GB" sz="1800" b="1" dirty="0">
              <a:solidFill>
                <a:srgbClr val="FF0000"/>
              </a:solidFill>
              <a:cs typeface="B Nazanin" panose="00000400000000000000" pitchFamily="2" charset="-78"/>
            </a:endParaRPr>
          </a:p>
        </p:txBody>
      </p:sp>
      <p:sp>
        <p:nvSpPr>
          <p:cNvPr id="6" name="Title 1"/>
          <p:cNvSpPr txBox="1">
            <a:spLocks/>
          </p:cNvSpPr>
          <p:nvPr/>
        </p:nvSpPr>
        <p:spPr>
          <a:xfrm>
            <a:off x="428625" y="332656"/>
            <a:ext cx="8258175" cy="1296144"/>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4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چگونه والدین را از مرگ نوزاد مطلع نماییم</a:t>
            </a:r>
            <a:endParaRPr lang="en-US" sz="4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216844330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771650"/>
            <a:ext cx="8215312" cy="4897710"/>
          </a:xfrm>
        </p:spPr>
        <p:style>
          <a:lnRef idx="2">
            <a:schemeClr val="accent4"/>
          </a:lnRef>
          <a:fillRef idx="1">
            <a:schemeClr val="lt1"/>
          </a:fillRef>
          <a:effectRef idx="0">
            <a:schemeClr val="accent4"/>
          </a:effectRef>
          <a:fontRef idx="minor">
            <a:schemeClr val="dk1"/>
          </a:fontRef>
        </p:style>
        <p:txBody>
          <a:bodyPr tIns="182880">
            <a:noAutofit/>
          </a:bodyPr>
          <a:lstStyle/>
          <a:p>
            <a:pPr marL="0" indent="0" algn="r" rtl="1">
              <a:buClr>
                <a:srgbClr val="FF0000"/>
              </a:buClr>
              <a:buNone/>
            </a:pPr>
            <a:r>
              <a:rPr lang="fa-IR" sz="4400" b="1" dirty="0">
                <a:solidFill>
                  <a:srgbClr val="C00000"/>
                </a:solidFill>
              </a:rPr>
              <a:t>دقت نمایید که مشابه عبارت های زیر را به کار نبرید:</a:t>
            </a:r>
            <a:endParaRPr lang="en-US" sz="4400" b="1" dirty="0">
              <a:solidFill>
                <a:srgbClr val="C00000"/>
              </a:solidFill>
            </a:endParaRPr>
          </a:p>
          <a:p>
            <a:pPr algn="r" rtl="1">
              <a:buClr>
                <a:srgbClr val="FF0000"/>
              </a:buClr>
            </a:pPr>
            <a:r>
              <a:rPr lang="fa-IR" sz="4000" b="1" dirty="0"/>
              <a:t>به نفع نوزاد بود.</a:t>
            </a:r>
          </a:p>
          <a:p>
            <a:pPr algn="r" rtl="1">
              <a:buClr>
                <a:srgbClr val="FF0000"/>
              </a:buClr>
            </a:pPr>
            <a:r>
              <a:rPr lang="fa-IR" sz="4000" b="1" dirty="0"/>
              <a:t>شما فرصت زیادی برای بچه دار شدن دارید.</a:t>
            </a:r>
          </a:p>
          <a:p>
            <a:pPr algn="r" rtl="1">
              <a:buClr>
                <a:srgbClr val="FF0000"/>
              </a:buClr>
            </a:pPr>
            <a:r>
              <a:rPr lang="fa-IR" sz="4000" b="1" dirty="0"/>
              <a:t>یک بچه کوچک بود و هنوز با او خو نگرفته بودید. </a:t>
            </a:r>
          </a:p>
          <a:p>
            <a:pPr marL="0" indent="0" algn="r" rtl="1">
              <a:buClr>
                <a:srgbClr val="FF0000"/>
              </a:buClr>
              <a:buNone/>
            </a:pPr>
            <a:endParaRPr lang="en-US" sz="4800" b="1" dirty="0">
              <a:cs typeface="B Nazanin" panose="00000400000000000000" pitchFamily="2" charset="-78"/>
            </a:endParaRPr>
          </a:p>
          <a:p>
            <a:pPr>
              <a:buClr>
                <a:srgbClr val="FF0000"/>
              </a:buClr>
            </a:pPr>
            <a:endParaRPr lang="en-US" sz="4400" b="1" dirty="0">
              <a:cs typeface="B Nazanin" panose="00000400000000000000" pitchFamily="2" charset="-78"/>
            </a:endParaRPr>
          </a:p>
          <a:p>
            <a:pPr>
              <a:buClr>
                <a:srgbClr val="FF0000"/>
              </a:buClr>
            </a:pPr>
            <a:r>
              <a:rPr lang="en-US" sz="4400" b="1" dirty="0">
                <a:cs typeface="B Nazanin" panose="00000400000000000000" pitchFamily="2" charset="-78"/>
              </a:rPr>
              <a:t>“At least it was only a baby and you didn′t really have time to get to know her.”</a:t>
            </a:r>
            <a:endParaRPr lang="en-US" sz="4400" b="1" dirty="0">
              <a:solidFill>
                <a:srgbClr val="C00000"/>
              </a:solidFill>
              <a:cs typeface="B Nazanin" panose="00000400000000000000" pitchFamily="2" charset="-78"/>
            </a:endParaRPr>
          </a:p>
        </p:txBody>
      </p:sp>
      <p:sp>
        <p:nvSpPr>
          <p:cNvPr id="5" name="Title 1"/>
          <p:cNvSpPr txBox="1">
            <a:spLocks/>
          </p:cNvSpPr>
          <p:nvPr/>
        </p:nvSpPr>
        <p:spPr>
          <a:xfrm>
            <a:off x="428625" y="332656"/>
            <a:ext cx="8258175" cy="1296144"/>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4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چگونه والدین را از مرگ نوزاد مطلع نماییم</a:t>
            </a:r>
            <a:endParaRPr lang="en-US" sz="4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5213886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028825"/>
            <a:ext cx="8258175" cy="4064471"/>
          </a:xfrm>
        </p:spPr>
        <p:style>
          <a:lnRef idx="2">
            <a:schemeClr val="accent4"/>
          </a:lnRef>
          <a:fillRef idx="1">
            <a:schemeClr val="lt1"/>
          </a:fillRef>
          <a:effectRef idx="0">
            <a:schemeClr val="accent4"/>
          </a:effectRef>
          <a:fontRef idx="minor">
            <a:schemeClr val="dk1"/>
          </a:fontRef>
        </p:style>
        <p:txBody>
          <a:bodyPr tIns="182880">
            <a:normAutofit/>
          </a:bodyPr>
          <a:lstStyle/>
          <a:p>
            <a:pPr algn="r" rtl="1">
              <a:buClr>
                <a:srgbClr val="FF0000"/>
              </a:buClr>
              <a:buFont typeface="Wingdings" pitchFamily="2" charset="2"/>
              <a:buChar char="§"/>
            </a:pPr>
            <a:r>
              <a:rPr lang="fa-IR" sz="3800" b="1" dirty="0"/>
              <a:t>نوزاد را نزد والدین بیاورید تا وی را در آغوش بگیرند.</a:t>
            </a:r>
            <a:endParaRPr lang="en-GB" sz="3800" b="1" dirty="0"/>
          </a:p>
          <a:p>
            <a:pPr algn="r" rtl="1">
              <a:buClr>
                <a:srgbClr val="FF0000"/>
              </a:buClr>
              <a:buFont typeface="Wingdings" pitchFamily="2" charset="2"/>
              <a:buChar char="§"/>
            </a:pPr>
            <a:r>
              <a:rPr lang="fa-IR" sz="3800" b="1" dirty="0"/>
              <a:t>در کاهش آلام آنان بکوشید.</a:t>
            </a:r>
            <a:endParaRPr lang="en-GB" sz="3800" b="1" dirty="0"/>
          </a:p>
          <a:p>
            <a:pPr algn="r" rtl="1">
              <a:buClr>
                <a:srgbClr val="FF0000"/>
              </a:buClr>
              <a:buFont typeface="Wingdings" pitchFamily="2" charset="2"/>
              <a:buChar char="§"/>
            </a:pPr>
            <a:r>
              <a:rPr lang="fa-IR" sz="3800" b="1" dirty="0"/>
              <a:t>به سنت های فرهنگی و مذهبی والدین احترام بگذارید.</a:t>
            </a:r>
            <a:endParaRPr lang="en-GB" sz="3800" b="1" dirty="0"/>
          </a:p>
        </p:txBody>
      </p:sp>
      <p:sp>
        <p:nvSpPr>
          <p:cNvPr id="5" name="Title 1"/>
          <p:cNvSpPr txBox="1">
            <a:spLocks/>
          </p:cNvSpPr>
          <p:nvPr/>
        </p:nvSpPr>
        <p:spPr>
          <a:xfrm>
            <a:off x="428625" y="332656"/>
            <a:ext cx="8258175" cy="1296144"/>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تسلی دادن والدین</a:t>
            </a:r>
            <a:endParaRPr lang="en-US" sz="80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4" y="1914525"/>
            <a:ext cx="8201025" cy="3962747"/>
          </a:xfrm>
        </p:spPr>
        <p:style>
          <a:lnRef idx="2">
            <a:schemeClr val="accent4"/>
          </a:lnRef>
          <a:fillRef idx="1">
            <a:schemeClr val="lt1"/>
          </a:fillRef>
          <a:effectRef idx="0">
            <a:schemeClr val="accent4"/>
          </a:effectRef>
          <a:fontRef idx="minor">
            <a:schemeClr val="dk1"/>
          </a:fontRef>
        </p:style>
        <p:txBody>
          <a:bodyPr tIns="182880">
            <a:normAutofit/>
          </a:bodyPr>
          <a:lstStyle/>
          <a:p>
            <a:pPr algn="r" rtl="1">
              <a:buClr>
                <a:srgbClr val="FF0000"/>
              </a:buClr>
              <a:buFont typeface="Wingdings" pitchFamily="2" charset="2"/>
              <a:buChar char="§"/>
            </a:pPr>
            <a:r>
              <a:rPr lang="fa-IR" sz="4400" b="1" dirty="0"/>
              <a:t>حمایت مستمر، پر احساس و مشفقانه.</a:t>
            </a:r>
          </a:p>
          <a:p>
            <a:pPr algn="r" rtl="1">
              <a:buClr>
                <a:srgbClr val="FF0000"/>
              </a:buClr>
              <a:buFont typeface="Wingdings" pitchFamily="2" charset="2"/>
              <a:buChar char="§"/>
            </a:pPr>
            <a:r>
              <a:rPr lang="fa-IR" sz="4400" b="1" dirty="0"/>
              <a:t>برقراری ارتباط ماهرانه.</a:t>
            </a:r>
            <a:endParaRPr lang="en-GB" sz="4400" b="1" dirty="0"/>
          </a:p>
          <a:p>
            <a:pPr algn="r" rtl="1">
              <a:buClr>
                <a:srgbClr val="FF0000"/>
              </a:buClr>
              <a:buFont typeface="Wingdings" pitchFamily="2" charset="2"/>
              <a:buChar char="§"/>
            </a:pPr>
            <a:r>
              <a:rPr lang="fa-IR" sz="4400" b="1" dirty="0"/>
              <a:t>دیدارهای پیگیری.</a:t>
            </a:r>
          </a:p>
          <a:p>
            <a:pPr algn="r" rtl="1">
              <a:buClr>
                <a:srgbClr val="FF0000"/>
              </a:buClr>
              <a:buFont typeface="Wingdings" pitchFamily="2" charset="2"/>
              <a:buChar char="§"/>
            </a:pPr>
            <a:r>
              <a:rPr lang="fa-IR" sz="4400" b="1" dirty="0"/>
              <a:t>معرفی گروه های حمایتی.</a:t>
            </a:r>
            <a:endParaRPr lang="en-GB" sz="4400" b="1" dirty="0"/>
          </a:p>
        </p:txBody>
      </p:sp>
      <p:sp>
        <p:nvSpPr>
          <p:cNvPr id="4" name="Title 1"/>
          <p:cNvSpPr txBox="1">
            <a:spLocks noGrp="1"/>
          </p:cNvSpPr>
          <p:nvPr>
            <p:ph type="title"/>
          </p:nvPr>
        </p:nvSpPr>
        <p:spPr>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5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rPr>
              <a:t>حمایت از والدین پس از مرگ نوزاد</a:t>
            </a:r>
            <a:endParaRPr lang="en-US" sz="5200" b="1" spc="50" dirty="0">
              <a:ln w="11430"/>
              <a:solidFill>
                <a:srgbClr val="7030A0"/>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8033932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9600" dirty="0" smtClean="0">
                <a:solidFill>
                  <a:srgbClr val="FF0000"/>
                </a:solidFill>
              </a:rPr>
              <a:t>پایان</a:t>
            </a:r>
            <a:endParaRPr lang="en-US" sz="9600" dirty="0">
              <a:solidFill>
                <a:srgbClr val="FF0000"/>
              </a:solidFill>
            </a:endParaRPr>
          </a:p>
        </p:txBody>
      </p:sp>
      <p:sp>
        <p:nvSpPr>
          <p:cNvPr id="3" name="Content Placeholder 2"/>
          <p:cNvSpPr>
            <a:spLocks noGrp="1"/>
          </p:cNvSpPr>
          <p:nvPr>
            <p:ph idx="1"/>
          </p:nvPr>
        </p:nvSpPr>
        <p:spPr>
          <a:xfrm>
            <a:off x="457200" y="2852936"/>
            <a:ext cx="8003232" cy="3273227"/>
          </a:xfrm>
        </p:spPr>
        <p:txBody>
          <a:bodyPr>
            <a:normAutofit/>
          </a:bodyPr>
          <a:lstStyle/>
          <a:p>
            <a:pPr marL="0" indent="0" algn="ctr" rtl="1">
              <a:buNone/>
            </a:pPr>
            <a:r>
              <a:rPr lang="fa-IR" sz="6600" dirty="0" smtClean="0"/>
              <a:t>تهیه کننده :آذرآران</a:t>
            </a:r>
          </a:p>
          <a:p>
            <a:pPr marL="0" indent="0" algn="ctr" rtl="1">
              <a:buNone/>
            </a:pPr>
            <a:r>
              <a:rPr lang="fa-IR" sz="6600" dirty="0" smtClean="0"/>
              <a:t>منبع:درسنامه احیا نوزاد</a:t>
            </a:r>
            <a:endParaRPr lang="en-US" sz="6600" dirty="0"/>
          </a:p>
        </p:txBody>
      </p:sp>
    </p:spTree>
    <p:extLst>
      <p:ext uri="{BB962C8B-B14F-4D97-AF65-F5344CB8AC3E}">
        <p14:creationId xmlns:p14="http://schemas.microsoft.com/office/powerpoint/2010/main" val="18122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78902" y="1988840"/>
            <a:ext cx="8128988" cy="4261871"/>
          </a:xfrm>
        </p:spPr>
        <p:style>
          <a:lnRef idx="2">
            <a:schemeClr val="accent2"/>
          </a:lnRef>
          <a:fillRef idx="1">
            <a:schemeClr val="lt1"/>
          </a:fillRef>
          <a:effectRef idx="0">
            <a:schemeClr val="accent2"/>
          </a:effectRef>
          <a:fontRef idx="minor">
            <a:schemeClr val="dk1"/>
          </a:fontRef>
        </p:style>
        <p:txBody>
          <a:bodyPr tIns="91440" rIns="274320">
            <a:noAutofit/>
          </a:bodyPr>
          <a:lstStyle/>
          <a:p>
            <a:pPr marL="0" indent="0" algn="r" rtl="1">
              <a:buClr>
                <a:srgbClr val="FF0000"/>
              </a:buClr>
              <a:buNone/>
            </a:pPr>
            <a:r>
              <a:rPr lang="fa-IR" sz="2400" b="1" dirty="0">
                <a:solidFill>
                  <a:srgbClr val="C00000"/>
                </a:solidFill>
                <a:cs typeface="B Nazanin" panose="00000400000000000000" pitchFamily="2" charset="-78"/>
              </a:rPr>
              <a:t>تغییرات عمده زیر طی چند ثانیه پس از تولد رخ می دهند:</a:t>
            </a:r>
          </a:p>
          <a:p>
            <a:pPr algn="r" rtl="1">
              <a:buClr>
                <a:srgbClr val="FF0000"/>
              </a:buClr>
            </a:pPr>
            <a:r>
              <a:rPr lang="fa-IR" sz="2400" b="1" dirty="0">
                <a:cs typeface="B Nazanin" panose="00000400000000000000" pitchFamily="2" charset="-78"/>
              </a:rPr>
              <a:t>حبابچه های ریه از مایع تهی می شوند.</a:t>
            </a:r>
            <a:endParaRPr lang="en-GB" sz="2400" b="1" dirty="0">
              <a:cs typeface="B Nazanin" panose="00000400000000000000" pitchFamily="2" charset="-78"/>
            </a:endParaRPr>
          </a:p>
          <a:p>
            <a:pPr algn="r" rtl="1">
              <a:buClr>
                <a:srgbClr val="FF0000"/>
              </a:buClr>
            </a:pPr>
            <a:r>
              <a:rPr lang="fa-IR" sz="2400" b="1" dirty="0">
                <a:cs typeface="B Nazanin" panose="00000400000000000000" pitchFamily="2" charset="-78"/>
              </a:rPr>
              <a:t>شریان ها و ورید نافی بسته شده، فشار خون بالا می رود.</a:t>
            </a:r>
          </a:p>
          <a:p>
            <a:pPr algn="r" rtl="1">
              <a:buClr>
                <a:srgbClr val="FF0000"/>
              </a:buClr>
            </a:pPr>
            <a:r>
              <a:rPr lang="fa-IR" sz="2400" b="1" dirty="0">
                <a:cs typeface="B Nazanin" panose="00000400000000000000" pitchFamily="2" charset="-78"/>
              </a:rPr>
              <a:t>آرتریول های ریه باز می شوند.</a:t>
            </a: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398852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00614" y="2204864"/>
            <a:ext cx="8128988" cy="4261871"/>
          </a:xfrm>
        </p:spPr>
        <p:style>
          <a:lnRef idx="2">
            <a:schemeClr val="accent2"/>
          </a:lnRef>
          <a:fillRef idx="1">
            <a:schemeClr val="lt1"/>
          </a:fillRef>
          <a:effectRef idx="0">
            <a:schemeClr val="accent2"/>
          </a:effectRef>
          <a:fontRef idx="minor">
            <a:schemeClr val="dk1"/>
          </a:fontRef>
        </p:style>
        <p:txBody>
          <a:bodyPr tIns="91440" rIns="274320">
            <a:noAutofit/>
          </a:bodyPr>
          <a:lstStyle/>
          <a:p>
            <a:pPr algn="r" rtl="1">
              <a:buClr>
                <a:srgbClr val="FF0000"/>
              </a:buClr>
            </a:pPr>
            <a:r>
              <a:rPr lang="fa-IR" sz="2000" b="1" dirty="0" smtClean="0">
                <a:cs typeface="B Nazanin" panose="00000400000000000000" pitchFamily="2" charset="-78"/>
              </a:rPr>
              <a:t>هرچند گامم های نخست گذار در چند دقیقه نخست تولد پیش میرود اما کامل شدن این روند میتواند ساعت ها یا حتی روزها به دارازا کشیده شود </a:t>
            </a:r>
          </a:p>
          <a:p>
            <a:pPr algn="r" rtl="1">
              <a:buClr>
                <a:srgbClr val="FF0000"/>
              </a:buClr>
            </a:pPr>
            <a:r>
              <a:rPr lang="fa-IR" sz="2000" b="1" dirty="0" smtClean="0">
                <a:cs typeface="B Nazanin" panose="00000400000000000000" pitchFamily="2" charset="-78"/>
              </a:rPr>
              <a:t>حبابچه </a:t>
            </a:r>
            <a:r>
              <a:rPr lang="fa-IR" sz="2000" b="1" dirty="0">
                <a:cs typeface="B Nazanin" panose="00000400000000000000" pitchFamily="2" charset="-78"/>
              </a:rPr>
              <a:t>های ریه از مایع تهی می </a:t>
            </a:r>
            <a:r>
              <a:rPr lang="fa-IR" sz="2000" b="1" dirty="0" smtClean="0">
                <a:cs typeface="B Nazanin" panose="00000400000000000000" pitchFamily="2" charset="-78"/>
              </a:rPr>
              <a:t>شونداما کامل شدن بازجذب مایع آلوئولی میتواند ساعت ها طول بکشد</a:t>
            </a:r>
            <a:endParaRPr lang="en-GB" sz="2000" b="1" dirty="0">
              <a:cs typeface="B Nazanin" panose="00000400000000000000" pitchFamily="2" charset="-78"/>
            </a:endParaRPr>
          </a:p>
          <a:p>
            <a:pPr algn="r" rtl="1">
              <a:buClr>
                <a:srgbClr val="FF0000"/>
              </a:buClr>
            </a:pPr>
            <a:r>
              <a:rPr lang="fa-IR" sz="2000" b="1" dirty="0">
                <a:cs typeface="B Nazanin" panose="00000400000000000000" pitchFamily="2" charset="-78"/>
              </a:rPr>
              <a:t>شریان ها و ورید نافی بسته شده، فشار خون بالا می رود.</a:t>
            </a:r>
          </a:p>
          <a:p>
            <a:pPr algn="r" rtl="1">
              <a:buClr>
                <a:srgbClr val="FF0000"/>
              </a:buClr>
            </a:pPr>
            <a:r>
              <a:rPr lang="fa-IR" sz="2000" b="1" dirty="0">
                <a:cs typeface="B Nazanin" panose="00000400000000000000" pitchFamily="2" charset="-78"/>
              </a:rPr>
              <a:t>آرتریول های ریه باز می </a:t>
            </a:r>
            <a:r>
              <a:rPr lang="fa-IR" sz="2000" b="1" dirty="0" smtClean="0">
                <a:cs typeface="B Nazanin" panose="00000400000000000000" pitchFamily="2" charset="-78"/>
              </a:rPr>
              <a:t>شوندو شل شدن کامل رگ های خونی ریه نیز تا چندین ماه رخ نمی دهد</a:t>
            </a:r>
            <a:endParaRPr lang="fa-IR" sz="20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264202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998" y="1509712"/>
            <a:ext cx="8472474" cy="4007520"/>
          </a:xfrm>
          <a:prstGeom prst="rect">
            <a:avLst/>
          </a:prstGeom>
        </p:spPr>
      </p:pic>
    </p:spTree>
    <p:extLst>
      <p:ext uri="{BB962C8B-B14F-4D97-AF65-F5344CB8AC3E}">
        <p14:creationId xmlns:p14="http://schemas.microsoft.com/office/powerpoint/2010/main" val="2290887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59" y="404664"/>
            <a:ext cx="8743829" cy="6120680"/>
          </a:xfrm>
          <a:prstGeom prst="rect">
            <a:avLst/>
          </a:prstGeom>
        </p:spPr>
      </p:pic>
    </p:spTree>
    <p:extLst>
      <p:ext uri="{BB962C8B-B14F-4D97-AF65-F5344CB8AC3E}">
        <p14:creationId xmlns:p14="http://schemas.microsoft.com/office/powerpoint/2010/main" val="675562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64" y="980728"/>
            <a:ext cx="8835932" cy="4654451"/>
          </a:xfrm>
          <a:prstGeom prst="rect">
            <a:avLst/>
          </a:prstGeom>
        </p:spPr>
      </p:pic>
    </p:spTree>
    <p:extLst>
      <p:ext uri="{BB962C8B-B14F-4D97-AF65-F5344CB8AC3E}">
        <p14:creationId xmlns:p14="http://schemas.microsoft.com/office/powerpoint/2010/main" val="3822373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16832"/>
          </a:xfrm>
        </p:spPr>
        <p:txBody>
          <a:bodyPr>
            <a:normAutofit/>
          </a:bodyPr>
          <a:lstStyle/>
          <a:p>
            <a:pPr marL="0" indent="0" algn="ctr" rtl="1">
              <a:buNone/>
            </a:pPr>
            <a:r>
              <a:rPr lang="fa-IR" sz="6000" b="1" dirty="0" smtClean="0">
                <a:solidFill>
                  <a:srgbClr val="C00000"/>
                </a:solidFill>
              </a:rPr>
              <a:t>تعاریف مربوط به احیا </a:t>
            </a:r>
          </a:p>
          <a:p>
            <a:pPr marL="0" indent="0" algn="ctr" rtl="1">
              <a:buNone/>
            </a:pPr>
            <a:r>
              <a:rPr lang="fa-IR" sz="6000" b="1" dirty="0" smtClean="0">
                <a:solidFill>
                  <a:srgbClr val="C00000"/>
                </a:solidFill>
              </a:rPr>
              <a:t>احیا درنوزادان با شرایط خاص</a:t>
            </a:r>
            <a:endParaRPr lang="en-US" sz="6000" b="1" dirty="0">
              <a:solidFill>
                <a:srgbClr val="C00000"/>
              </a:solidFill>
            </a:endParaRPr>
          </a:p>
        </p:txBody>
      </p:sp>
    </p:spTree>
    <p:extLst>
      <p:ext uri="{BB962C8B-B14F-4D97-AF65-F5344CB8AC3E}">
        <p14:creationId xmlns:p14="http://schemas.microsoft.com/office/powerpoint/2010/main" val="1462807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408" y="764704"/>
            <a:ext cx="8763080" cy="5328592"/>
          </a:xfrm>
          <a:prstGeom prst="rect">
            <a:avLst/>
          </a:prstGeom>
        </p:spPr>
      </p:pic>
    </p:spTree>
    <p:extLst>
      <p:ext uri="{BB962C8B-B14F-4D97-AF65-F5344CB8AC3E}">
        <p14:creationId xmlns:p14="http://schemas.microsoft.com/office/powerpoint/2010/main" val="30403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476672"/>
            <a:ext cx="8784976" cy="5882680"/>
          </a:xfrm>
          <a:prstGeom prst="rect">
            <a:avLst/>
          </a:prstGeom>
        </p:spPr>
      </p:pic>
    </p:spTree>
    <p:extLst>
      <p:ext uri="{BB962C8B-B14F-4D97-AF65-F5344CB8AC3E}">
        <p14:creationId xmlns:p14="http://schemas.microsoft.com/office/powerpoint/2010/main" val="280775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032" y="363304"/>
            <a:ext cx="8604448" cy="6450072"/>
          </a:xfrm>
          <a:prstGeom prst="rect">
            <a:avLst/>
          </a:prstGeom>
        </p:spPr>
      </p:pic>
    </p:spTree>
    <p:extLst>
      <p:ext uri="{BB962C8B-B14F-4D97-AF65-F5344CB8AC3E}">
        <p14:creationId xmlns:p14="http://schemas.microsoft.com/office/powerpoint/2010/main" val="733391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غیر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73224" y="1903433"/>
            <a:ext cx="7859216" cy="3253759"/>
          </a:xfrm>
        </p:spPr>
        <p:style>
          <a:lnRef idx="2">
            <a:schemeClr val="accent2"/>
          </a:lnRef>
          <a:fillRef idx="1">
            <a:schemeClr val="lt1"/>
          </a:fillRef>
          <a:effectRef idx="0">
            <a:schemeClr val="accent2"/>
          </a:effectRef>
          <a:fontRef idx="minor">
            <a:schemeClr val="dk1"/>
          </a:fontRef>
        </p:style>
        <p:txBody>
          <a:bodyPr tIns="91440" rIns="274320">
            <a:noAutofit/>
          </a:bodyPr>
          <a:lstStyle/>
          <a:p>
            <a:pPr marL="0" indent="0" algn="r" rtl="1">
              <a:buClr>
                <a:srgbClr val="FF0000"/>
              </a:buClr>
              <a:buNone/>
            </a:pPr>
            <a:r>
              <a:rPr lang="fa-IR" sz="2400" b="1" dirty="0">
                <a:solidFill>
                  <a:srgbClr val="C00000"/>
                </a:solidFill>
                <a:cs typeface="B Nazanin" panose="00000400000000000000" pitchFamily="2" charset="-78"/>
              </a:rPr>
              <a:t>به دلایل زیـر ممکن است تنفس طبیعی شروع نشود:</a:t>
            </a:r>
          </a:p>
          <a:p>
            <a:pPr algn="r" rtl="1">
              <a:buClr>
                <a:srgbClr val="FF0000"/>
              </a:buClr>
            </a:pPr>
            <a:r>
              <a:rPr lang="fa-IR" sz="2400" b="1" dirty="0">
                <a:cs typeface="B Nazanin" panose="00000400000000000000" pitchFamily="2" charset="-78"/>
              </a:rPr>
              <a:t>مایع درون حبابچه های ریه باقی بماند.</a:t>
            </a:r>
            <a:endParaRPr lang="en-GB" sz="2400" b="1" dirty="0">
              <a:cs typeface="B Nazanin" panose="00000400000000000000" pitchFamily="2" charset="-78"/>
            </a:endParaRPr>
          </a:p>
          <a:p>
            <a:pPr algn="r" rtl="1">
              <a:buClr>
                <a:srgbClr val="FF0000"/>
              </a:buClr>
            </a:pPr>
            <a:r>
              <a:rPr lang="fa-IR" sz="2400" b="1" dirty="0">
                <a:cs typeface="B Nazanin" panose="00000400000000000000" pitchFamily="2" charset="-78"/>
              </a:rPr>
              <a:t>جریان خون ریه به نحو مطلوب افزایش نیابد.</a:t>
            </a:r>
          </a:p>
          <a:p>
            <a:pPr marL="0" indent="0" algn="r" rtl="1">
              <a:buClr>
                <a:srgbClr val="FF0000"/>
              </a:buClr>
              <a:buNone/>
            </a:pPr>
            <a:endParaRPr lang="fa-IR" sz="3600" b="1" dirty="0">
              <a:cs typeface="B Nazanin" panose="00000400000000000000" pitchFamily="2" charset="-78"/>
            </a:endParaRPr>
          </a:p>
          <a:p>
            <a:pPr marL="0" indent="0" algn="r" rtl="1">
              <a:buClr>
                <a:srgbClr val="FF0000"/>
              </a:buClr>
              <a:buNone/>
            </a:pPr>
            <a:endParaRPr lang="fa-IR" sz="3600" b="1" dirty="0">
              <a:cs typeface="B Nazanin" panose="00000400000000000000" pitchFamily="2" charset="-78"/>
            </a:endParaRPr>
          </a:p>
          <a:p>
            <a:pPr algn="r" rtl="1">
              <a:buClr>
                <a:srgbClr val="FF0000"/>
              </a:buClr>
            </a:pPr>
            <a:endParaRPr lang="en-GB" sz="3600" b="1" dirty="0">
              <a:cs typeface="B Nazanin" panose="00000400000000000000" pitchFamily="2" charset="-78"/>
            </a:endParaRPr>
          </a:p>
        </p:txBody>
      </p:sp>
      <p:sp>
        <p:nvSpPr>
          <p:cNvPr id="4" name="Footer Placeholder 3"/>
          <p:cNvSpPr>
            <a:spLocks noGrp="1"/>
          </p:cNvSpPr>
          <p:nvPr>
            <p:ph type="ftr" sz="quarter" idx="11"/>
          </p:nvPr>
        </p:nvSpPr>
        <p:spPr>
          <a:xfrm>
            <a:off x="5996880" y="5296123"/>
            <a:ext cx="2895600" cy="365125"/>
          </a:xfrm>
        </p:spPr>
        <p:txBody>
          <a:bodyPr/>
          <a:lstStyle/>
          <a:p>
            <a:r>
              <a:rPr lang="fa-IR" sz="2400" b="1" dirty="0">
                <a:solidFill>
                  <a:srgbClr val="C00000"/>
                </a:solidFill>
                <a:cs typeface="B Nazanin" panose="00000400000000000000" pitchFamily="2" charset="-78"/>
              </a:rPr>
              <a:t>ادامه دارد......</a:t>
            </a:r>
            <a:endParaRPr lang="en-GB"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767590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روند غیر طبیعی انتقال  </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83568" y="1903433"/>
            <a:ext cx="7848872" cy="4765927"/>
          </a:xfrm>
        </p:spPr>
        <p:style>
          <a:lnRef idx="2">
            <a:schemeClr val="accent2"/>
          </a:lnRef>
          <a:fillRef idx="1">
            <a:schemeClr val="lt1"/>
          </a:fillRef>
          <a:effectRef idx="0">
            <a:schemeClr val="accent2"/>
          </a:effectRef>
          <a:fontRef idx="minor">
            <a:schemeClr val="dk1"/>
          </a:fontRef>
        </p:style>
        <p:txBody>
          <a:bodyPr>
            <a:noAutofit/>
          </a:bodyPr>
          <a:lstStyle/>
          <a:p>
            <a:pPr marL="0" indent="0" algn="r" rtl="1">
              <a:buClr>
                <a:srgbClr val="FF0000"/>
              </a:buClr>
              <a:buNone/>
            </a:pPr>
            <a:r>
              <a:rPr lang="fa-IR" sz="2400" b="1" dirty="0">
                <a:solidFill>
                  <a:srgbClr val="C00000"/>
                </a:solidFill>
                <a:cs typeface="B Nazanin" panose="00000400000000000000" pitchFamily="2" charset="-78"/>
              </a:rPr>
              <a:t>خروج مایع درون حبابچه های ریه</a:t>
            </a:r>
          </a:p>
          <a:p>
            <a:pPr marL="0" indent="0" algn="r" rtl="1">
              <a:buClr>
                <a:srgbClr val="FF0000"/>
              </a:buClr>
              <a:buNone/>
            </a:pPr>
            <a:r>
              <a:rPr lang="fa-IR" sz="2400" b="1" dirty="0">
                <a:solidFill>
                  <a:srgbClr val="000000"/>
                </a:solidFill>
                <a:cs typeface="B Nazanin" panose="00000400000000000000" pitchFamily="2" charset="-78"/>
              </a:rPr>
              <a:t>فشار لازم برای خارج شدن مایع و اتساع حبابچه های ریه2 تا 3 برابر فشار تنفس طبیعی است.</a:t>
            </a:r>
          </a:p>
          <a:p>
            <a:pPr marL="0" indent="0" algn="r" rtl="1">
              <a:buClr>
                <a:srgbClr val="FF0000"/>
              </a:buClr>
              <a:buNone/>
            </a:pPr>
            <a:r>
              <a:rPr lang="fa-IR" sz="2400" b="1" dirty="0">
                <a:solidFill>
                  <a:srgbClr val="C00000"/>
                </a:solidFill>
                <a:cs typeface="B Nazanin" panose="00000400000000000000" pitchFamily="2" charset="-78"/>
              </a:rPr>
              <a:t>مشکلاتی که ممکن است سبب باقی ماندن مایع شود عبارتند از:</a:t>
            </a:r>
          </a:p>
          <a:p>
            <a:pPr algn="r" rtl="1">
              <a:buClr>
                <a:srgbClr val="FF0000"/>
              </a:buClr>
            </a:pPr>
            <a:r>
              <a:rPr lang="fa-IR" sz="2400" b="1" dirty="0">
                <a:solidFill>
                  <a:schemeClr val="tx1"/>
                </a:solidFill>
                <a:cs typeface="B Nazanin" panose="00000400000000000000" pitchFamily="2" charset="-78"/>
              </a:rPr>
              <a:t>آپنه</a:t>
            </a:r>
          </a:p>
          <a:p>
            <a:pPr algn="r" rtl="1">
              <a:buClr>
                <a:srgbClr val="FF0000"/>
              </a:buClr>
            </a:pPr>
            <a:r>
              <a:rPr lang="fa-IR" sz="2400" b="1" dirty="0">
                <a:solidFill>
                  <a:schemeClr val="tx1"/>
                </a:solidFill>
                <a:cs typeface="B Nazanin" panose="00000400000000000000" pitchFamily="2" charset="-78"/>
              </a:rPr>
              <a:t>تنفس ضعیف:</a:t>
            </a:r>
          </a:p>
          <a:p>
            <a:pPr algn="r" rtl="1">
              <a:buClr>
                <a:srgbClr val="FF0000"/>
              </a:buClr>
              <a:buFont typeface="Wingdings" panose="05000000000000000000" pitchFamily="2" charset="2"/>
              <a:buChar char="ü"/>
            </a:pPr>
            <a:r>
              <a:rPr lang="fa-IR" sz="2400" b="1" dirty="0">
                <a:solidFill>
                  <a:schemeClr val="tx1"/>
                </a:solidFill>
                <a:cs typeface="B Nazanin" panose="00000400000000000000" pitchFamily="2" charset="-78"/>
              </a:rPr>
              <a:t> نارسی</a:t>
            </a:r>
          </a:p>
          <a:p>
            <a:pPr algn="r" rtl="1">
              <a:buClr>
                <a:srgbClr val="FF0000"/>
              </a:buClr>
              <a:buFont typeface="Wingdings" panose="05000000000000000000" pitchFamily="2" charset="2"/>
              <a:buChar char="ü"/>
            </a:pPr>
            <a:r>
              <a:rPr lang="fa-IR" sz="2400" b="1" dirty="0">
                <a:solidFill>
                  <a:schemeClr val="tx1"/>
                </a:solidFill>
                <a:cs typeface="B Nazanin" panose="00000400000000000000" pitchFamily="2" charset="-78"/>
              </a:rPr>
              <a:t> آسفیکسی، تجویز دارو در مادر، بیهوشی</a:t>
            </a:r>
          </a:p>
          <a:p>
            <a:pPr algn="r" rtl="1">
              <a:buClr>
                <a:srgbClr val="FF0000"/>
              </a:buClr>
            </a:pPr>
            <a:endParaRPr lang="fa-IR" b="1" dirty="0">
              <a:solidFill>
                <a:srgbClr val="C00000"/>
              </a:solidFill>
              <a:cs typeface="+mj-cs"/>
            </a:endParaRPr>
          </a:p>
          <a:p>
            <a:pPr algn="r" rtl="1">
              <a:buClr>
                <a:srgbClr val="FF0000"/>
              </a:buClr>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2682692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dirty="0"/>
              <a:t>یافته های بالینی گذار غیر طبیعی</a:t>
            </a:r>
            <a:endParaRPr lang="en-GB" dirty="0"/>
          </a:p>
        </p:txBody>
      </p:sp>
      <p:sp>
        <p:nvSpPr>
          <p:cNvPr id="3" name="Content Placeholder 2"/>
          <p:cNvSpPr>
            <a:spLocks noGrp="1"/>
          </p:cNvSpPr>
          <p:nvPr>
            <p:ph idx="1"/>
          </p:nvPr>
        </p:nvSpPr>
        <p:spPr>
          <a:xfrm>
            <a:off x="618960" y="1738546"/>
            <a:ext cx="7848872" cy="4765927"/>
          </a:xfrm>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FF0000"/>
              </a:buClr>
            </a:pPr>
            <a:r>
              <a:rPr lang="fa-IR" b="1" dirty="0" smtClean="0">
                <a:solidFill>
                  <a:srgbClr val="C00000"/>
                </a:solidFill>
                <a:cs typeface="+mj-cs"/>
              </a:rPr>
              <a:t>تنفس نامنظم  قطع تنفس(آپنه)یا تنفس تند(تاکی پنه)</a:t>
            </a:r>
          </a:p>
          <a:p>
            <a:pPr algn="r" rtl="1">
              <a:buClr>
                <a:srgbClr val="FF0000"/>
              </a:buClr>
            </a:pPr>
            <a:r>
              <a:rPr lang="fa-IR" b="1" dirty="0" smtClean="0">
                <a:solidFill>
                  <a:srgbClr val="C00000"/>
                </a:solidFill>
                <a:cs typeface="+mj-cs"/>
              </a:rPr>
              <a:t>برادی کاردی یا   تاکی کاردی</a:t>
            </a:r>
          </a:p>
          <a:p>
            <a:pPr algn="r" rtl="1">
              <a:buClr>
                <a:srgbClr val="FF0000"/>
              </a:buClr>
            </a:pPr>
            <a:r>
              <a:rPr lang="fa-IR" b="1" dirty="0" smtClean="0">
                <a:solidFill>
                  <a:srgbClr val="C00000"/>
                </a:solidFill>
                <a:cs typeface="+mj-cs"/>
              </a:rPr>
              <a:t>کاهش تون عضلانی</a:t>
            </a:r>
          </a:p>
          <a:p>
            <a:pPr algn="r" rtl="1">
              <a:buClr>
                <a:srgbClr val="FF0000"/>
              </a:buClr>
            </a:pPr>
            <a:r>
              <a:rPr lang="fa-IR" b="1" dirty="0" smtClean="0">
                <a:solidFill>
                  <a:srgbClr val="C00000"/>
                </a:solidFill>
                <a:cs typeface="+mj-cs"/>
              </a:rPr>
              <a:t>پوست رنگ پریده یا سیانوز</a:t>
            </a:r>
          </a:p>
          <a:p>
            <a:pPr algn="r" rtl="1">
              <a:buClr>
                <a:srgbClr val="FF0000"/>
              </a:buClr>
            </a:pPr>
            <a:r>
              <a:rPr lang="fa-IR" b="1" dirty="0" smtClean="0">
                <a:solidFill>
                  <a:srgbClr val="C00000"/>
                </a:solidFill>
                <a:cs typeface="+mj-cs"/>
              </a:rPr>
              <a:t>اشباع اکسیژن پایین</a:t>
            </a:r>
          </a:p>
          <a:p>
            <a:pPr algn="r" rtl="1">
              <a:buClr>
                <a:srgbClr val="FF0000"/>
              </a:buClr>
            </a:pPr>
            <a:r>
              <a:rPr lang="fa-IR" b="1" dirty="0" smtClean="0">
                <a:solidFill>
                  <a:srgbClr val="C00000"/>
                </a:solidFill>
                <a:cs typeface="+mj-cs"/>
              </a:rPr>
              <a:t>فشار خون پایین</a:t>
            </a:r>
            <a:endParaRPr lang="fa-IR" b="1" dirty="0">
              <a:solidFill>
                <a:srgbClr val="C00000"/>
              </a:solidFill>
              <a:cs typeface="+mj-cs"/>
            </a:endParaRPr>
          </a:p>
          <a:p>
            <a:pPr algn="r" rtl="1">
              <a:buClr>
                <a:srgbClr val="FF0000"/>
              </a:buClr>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marL="0" indent="0" algn="r" rtl="1">
              <a:buClr>
                <a:srgbClr val="FF0000"/>
              </a:buClr>
              <a:buNone/>
            </a:pPr>
            <a:endParaRPr lang="fa-IR"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spTree>
    <p:extLst>
      <p:ext uri="{BB962C8B-B14F-4D97-AF65-F5344CB8AC3E}">
        <p14:creationId xmlns:p14="http://schemas.microsoft.com/office/powerpoint/2010/main" val="3085222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FF0000"/>
                </a:solidFill>
              </a:rPr>
              <a:t>کی بند ناف را گیره بزنیم</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lstStyle/>
          <a:p>
            <a:pPr algn="r" rtl="1"/>
            <a:r>
              <a:rPr lang="fa-IR" dirty="0"/>
              <a:t>زمان تولد نوزاد را با بکارگیری یک زمان سنج هنگام خروج آخرین قسمت جنین از بدن مادرش مشخص نمایید</a:t>
            </a:r>
            <a:r>
              <a:rPr lang="fa-IR" dirty="0" smtClean="0"/>
              <a:t>.</a:t>
            </a:r>
          </a:p>
          <a:p>
            <a:pPr algn="r" rtl="1"/>
            <a:r>
              <a:rPr lang="fa-IR" dirty="0" smtClean="0"/>
              <a:t> </a:t>
            </a:r>
            <a:r>
              <a:rPr lang="fa-IR" dirty="0"/>
              <a:t>زمان بهینه برای </a:t>
            </a:r>
            <a:r>
              <a:rPr lang="fa-IR" dirty="0" smtClean="0"/>
              <a:t>گیره زدن </a:t>
            </a:r>
            <a:r>
              <a:rPr lang="fa-IR" dirty="0"/>
              <a:t>بندناف در نوزادان نارس سرحال باید حدود </a:t>
            </a:r>
            <a:r>
              <a:rPr lang="fa-IR" dirty="0">
                <a:solidFill>
                  <a:srgbClr val="C00000"/>
                </a:solidFill>
              </a:rPr>
              <a:t>30 تا 60 ثانیه </a:t>
            </a:r>
            <a:r>
              <a:rPr lang="fa-IR" dirty="0"/>
              <a:t>به تأخیر انداخته شود</a:t>
            </a:r>
            <a:r>
              <a:rPr lang="fa-IR" dirty="0" smtClean="0"/>
              <a:t>. </a:t>
            </a:r>
          </a:p>
          <a:p>
            <a:pPr algn="r" rtl="1"/>
            <a:r>
              <a:rPr lang="fa-IR" dirty="0" smtClean="0"/>
              <a:t>برای </a:t>
            </a:r>
            <a:r>
              <a:rPr lang="fa-IR" dirty="0"/>
              <a:t>نوزادان رسیده نیز همین تأخیر منطقی به نظر میرسد. </a:t>
            </a:r>
            <a:endParaRPr lang="en-US" dirty="0"/>
          </a:p>
        </p:txBody>
      </p:sp>
    </p:spTree>
    <p:extLst>
      <p:ext uri="{BB962C8B-B14F-4D97-AF65-F5344CB8AC3E}">
        <p14:creationId xmlns:p14="http://schemas.microsoft.com/office/powerpoint/2010/main" val="256670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C00000"/>
                </a:solidFill>
              </a:rPr>
              <a:t>منافع </a:t>
            </a:r>
            <a:r>
              <a:rPr lang="fa-IR" dirty="0" smtClean="0">
                <a:solidFill>
                  <a:srgbClr val="C00000"/>
                </a:solidFill>
              </a:rPr>
              <a:t>گیره </a:t>
            </a:r>
            <a:r>
              <a:rPr lang="fa-IR" dirty="0">
                <a:solidFill>
                  <a:srgbClr val="C00000"/>
                </a:solidFill>
              </a:rPr>
              <a:t>زدن تأخیری به جای فوری بندناف در نوزادان نارس</a:t>
            </a:r>
            <a:endParaRPr lang="en-US" dirty="0">
              <a:solidFill>
                <a:srgbClr val="C00000"/>
              </a:solidFill>
            </a:endParaRPr>
          </a:p>
        </p:txBody>
      </p:sp>
      <p:sp>
        <p:nvSpPr>
          <p:cNvPr id="3" name="Content Placeholder 2"/>
          <p:cNvSpPr>
            <a:spLocks noGrp="1"/>
          </p:cNvSpPr>
          <p:nvPr>
            <p:ph idx="1"/>
          </p:nvPr>
        </p:nvSpPr>
        <p:spPr/>
        <p:txBody>
          <a:bodyPr>
            <a:normAutofit/>
          </a:bodyPr>
          <a:lstStyle/>
          <a:p>
            <a:pPr algn="r" rtl="1"/>
            <a:r>
              <a:rPr lang="fa-IR" sz="4000" dirty="0" smtClean="0"/>
              <a:t>کاهش </a:t>
            </a:r>
            <a:r>
              <a:rPr lang="fa-IR" sz="4000" dirty="0"/>
              <a:t>احتمال استفاده از داروها برای بهبود فشارخون پس از </a:t>
            </a:r>
            <a:r>
              <a:rPr lang="fa-IR" sz="4000" dirty="0" smtClean="0"/>
              <a:t>تولد</a:t>
            </a:r>
          </a:p>
          <a:p>
            <a:pPr algn="r" rtl="1"/>
            <a:r>
              <a:rPr lang="fa-IR" sz="4000" dirty="0" smtClean="0"/>
              <a:t> </a:t>
            </a:r>
            <a:r>
              <a:rPr lang="fa-IR" sz="4000" dirty="0"/>
              <a:t>کاهش نیاز به تزریق خون طی </a:t>
            </a:r>
            <a:r>
              <a:rPr lang="fa-IR" sz="4000" dirty="0" smtClean="0"/>
              <a:t>بستری در بیمارستان و احتمالا بهبود </a:t>
            </a:r>
            <a:r>
              <a:rPr lang="fa-IR" sz="4000" dirty="0"/>
              <a:t>زنده </a:t>
            </a:r>
            <a:r>
              <a:rPr lang="fa-IR" sz="4000" dirty="0" smtClean="0"/>
              <a:t>ماندن</a:t>
            </a:r>
          </a:p>
        </p:txBody>
      </p:sp>
    </p:spTree>
    <p:extLst>
      <p:ext uri="{BB962C8B-B14F-4D97-AF65-F5344CB8AC3E}">
        <p14:creationId xmlns:p14="http://schemas.microsoft.com/office/powerpoint/2010/main" val="2613914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C00000"/>
                </a:solidFill>
              </a:rPr>
              <a:t>منافع گیره زدن تاخیری بند ناف در نوزادان رسیده و اواخر نارسی </a:t>
            </a:r>
            <a:endParaRPr lang="en-US" dirty="0">
              <a:solidFill>
                <a:srgbClr val="C00000"/>
              </a:solidFill>
            </a:endParaRPr>
          </a:p>
        </p:txBody>
      </p:sp>
      <p:sp>
        <p:nvSpPr>
          <p:cNvPr id="3" name="Content Placeholder 2"/>
          <p:cNvSpPr>
            <a:spLocks noGrp="1"/>
          </p:cNvSpPr>
          <p:nvPr>
            <p:ph idx="1"/>
          </p:nvPr>
        </p:nvSpPr>
        <p:spPr/>
        <p:txBody>
          <a:bodyPr/>
          <a:lstStyle/>
          <a:p>
            <a:pPr algn="r" rtl="1"/>
            <a:r>
              <a:rPr lang="fa-IR" dirty="0"/>
              <a:t>شاخصهای خونی زودرس را </a:t>
            </a:r>
            <a:r>
              <a:rPr lang="fa-IR" dirty="0" smtClean="0"/>
              <a:t>بهبودمی بخشد</a:t>
            </a:r>
          </a:p>
          <a:p>
            <a:pPr algn="r" rtl="1"/>
            <a:r>
              <a:rPr lang="fa-IR" dirty="0" smtClean="0"/>
              <a:t>از کم خونی فقر آهن جلوگیری می کند</a:t>
            </a:r>
          </a:p>
          <a:p>
            <a:pPr algn="r" rtl="1"/>
            <a:r>
              <a:rPr lang="fa-IR" dirty="0" smtClean="0"/>
              <a:t>باعث تکامل </a:t>
            </a:r>
            <a:r>
              <a:rPr lang="fa-IR" dirty="0"/>
              <a:t>عصبی </a:t>
            </a:r>
            <a:r>
              <a:rPr lang="fa-IR" dirty="0" smtClean="0"/>
              <a:t>میشود</a:t>
            </a:r>
          </a:p>
          <a:p>
            <a:pPr algn="r" rtl="1"/>
            <a:r>
              <a:rPr lang="fa-IR" dirty="0" smtClean="0">
                <a:solidFill>
                  <a:srgbClr val="C00000"/>
                </a:solidFill>
              </a:rPr>
              <a:t>با </a:t>
            </a:r>
            <a:r>
              <a:rPr lang="fa-IR" dirty="0">
                <a:solidFill>
                  <a:srgbClr val="C00000"/>
                </a:solidFill>
              </a:rPr>
              <a:t>این همه ممکن است احتمال افزایش نیاز به فتوتراپی به دلیل هیپربیلی روبینمی دیده شود.</a:t>
            </a:r>
            <a:endParaRPr lang="en-US" dirty="0">
              <a:solidFill>
                <a:srgbClr val="C00000"/>
              </a:solidFill>
            </a:endParaRPr>
          </a:p>
        </p:txBody>
      </p:sp>
    </p:spTree>
    <p:extLst>
      <p:ext uri="{BB962C8B-B14F-4D97-AF65-F5344CB8AC3E}">
        <p14:creationId xmlns:p14="http://schemas.microsoft.com/office/powerpoint/2010/main" val="3035793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C00000"/>
                </a:solidFill>
              </a:rPr>
              <a:t>گیره زدن زودهنگام </a:t>
            </a:r>
            <a:r>
              <a:rPr lang="fa-IR" dirty="0" smtClean="0">
                <a:solidFill>
                  <a:srgbClr val="C00000"/>
                </a:solidFill>
              </a:rPr>
              <a:t>(فوری) </a:t>
            </a:r>
            <a:r>
              <a:rPr lang="fa-IR" dirty="0">
                <a:solidFill>
                  <a:srgbClr val="C00000"/>
                </a:solidFill>
              </a:rPr>
              <a:t>در شرایط خاص زیر </a:t>
            </a:r>
            <a:r>
              <a:rPr lang="fa-IR" dirty="0" smtClean="0">
                <a:solidFill>
                  <a:srgbClr val="C00000"/>
                </a:solidFill>
              </a:rPr>
              <a:t>باید </a:t>
            </a:r>
            <a:r>
              <a:rPr lang="fa-IR" dirty="0">
                <a:solidFill>
                  <a:srgbClr val="C00000"/>
                </a:solidFill>
              </a:rPr>
              <a:t>مدنظر قرار گیرد</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algn="r" rtl="1"/>
            <a:r>
              <a:rPr lang="fa-IR" dirty="0"/>
              <a:t>در صورت برقرار نبودن گردش خون جفت، مانند </a:t>
            </a:r>
            <a:r>
              <a:rPr lang="fa-IR" dirty="0">
                <a:solidFill>
                  <a:srgbClr val="C00000"/>
                </a:solidFill>
              </a:rPr>
              <a:t>جدایی جفت</a:t>
            </a:r>
            <a:r>
              <a:rPr lang="fa-IR" dirty="0"/>
              <a:t>، </a:t>
            </a:r>
            <a:r>
              <a:rPr lang="fa-IR" dirty="0">
                <a:solidFill>
                  <a:srgbClr val="C00000"/>
                </a:solidFill>
              </a:rPr>
              <a:t>جفت سرراهی در </a:t>
            </a:r>
            <a:r>
              <a:rPr lang="fa-IR" dirty="0" smtClean="0">
                <a:solidFill>
                  <a:srgbClr val="C00000"/>
                </a:solidFill>
              </a:rPr>
              <a:t>حال خونریزی</a:t>
            </a:r>
            <a:r>
              <a:rPr lang="fa-IR" dirty="0"/>
              <a:t>، </a:t>
            </a:r>
            <a:r>
              <a:rPr lang="fa-IR" dirty="0">
                <a:solidFill>
                  <a:srgbClr val="C00000"/>
                </a:solidFill>
              </a:rPr>
              <a:t>رگ های سرراهی در حال خونریزی </a:t>
            </a:r>
            <a:r>
              <a:rPr lang="fa-IR" dirty="0"/>
              <a:t>یا </a:t>
            </a:r>
            <a:r>
              <a:rPr lang="fa-IR" dirty="0">
                <a:solidFill>
                  <a:srgbClr val="C00000"/>
                </a:solidFill>
              </a:rPr>
              <a:t>کندگی </a:t>
            </a:r>
            <a:r>
              <a:rPr lang="fa-IR" dirty="0" smtClean="0">
                <a:solidFill>
                  <a:srgbClr val="C00000"/>
                </a:solidFill>
              </a:rPr>
              <a:t>بندناف</a:t>
            </a:r>
          </a:p>
          <a:p>
            <a:pPr algn="r" rtl="1"/>
            <a:r>
              <a:rPr lang="fa-IR" dirty="0" smtClean="0"/>
              <a:t>بارداریهای </a:t>
            </a:r>
            <a:r>
              <a:rPr lang="fa-IR" dirty="0"/>
              <a:t>چندقلویی </a:t>
            </a:r>
            <a:endParaRPr lang="fa-IR" dirty="0" smtClean="0"/>
          </a:p>
          <a:p>
            <a:pPr algn="r" rtl="1"/>
            <a:r>
              <a:rPr lang="fa-IR" dirty="0" smtClean="0"/>
              <a:t>تأخیر </a:t>
            </a:r>
            <a:r>
              <a:rPr lang="fa-IR" dirty="0"/>
              <a:t>رشد درون رحمی </a:t>
            </a:r>
            <a:r>
              <a:rPr lang="fa-IR" dirty="0" smtClean="0"/>
              <a:t>(</a:t>
            </a:r>
            <a:r>
              <a:rPr lang="en-US" dirty="0" smtClean="0"/>
              <a:t>IUGR</a:t>
            </a:r>
            <a:r>
              <a:rPr lang="fa-IR" dirty="0" smtClean="0"/>
              <a:t>)</a:t>
            </a:r>
          </a:p>
          <a:p>
            <a:pPr algn="r" rtl="1"/>
            <a:r>
              <a:rPr lang="fa-IR" dirty="0" smtClean="0"/>
              <a:t>شاخصهای </a:t>
            </a:r>
            <a:r>
              <a:rPr lang="fa-IR" dirty="0"/>
              <a:t>غیرطبیعی داپلر سرخرگ </a:t>
            </a:r>
            <a:r>
              <a:rPr lang="fa-IR" dirty="0" smtClean="0"/>
              <a:t>نافی</a:t>
            </a:r>
          </a:p>
          <a:p>
            <a:pPr algn="r" rtl="1"/>
            <a:r>
              <a:rPr lang="fa-IR" dirty="0" smtClean="0"/>
              <a:t> لانه گزینی </a:t>
            </a:r>
            <a:r>
              <a:rPr lang="fa-IR" dirty="0"/>
              <a:t>غیرطبیعی جفت </a:t>
            </a:r>
            <a:endParaRPr lang="fa-IR" dirty="0" smtClean="0"/>
          </a:p>
          <a:p>
            <a:pPr algn="r" rtl="1"/>
            <a:r>
              <a:rPr lang="fa-IR" dirty="0" smtClean="0"/>
              <a:t>در </a:t>
            </a:r>
            <a:r>
              <a:rPr lang="fa-IR" dirty="0"/>
              <a:t>نوزادانی که </a:t>
            </a:r>
            <a:r>
              <a:rPr lang="fa-IR" dirty="0" smtClean="0"/>
              <a:t>(سرحال </a:t>
            </a:r>
            <a:r>
              <a:rPr lang="fa-IR" dirty="0"/>
              <a:t>)</a:t>
            </a:r>
            <a:r>
              <a:rPr lang="en-US" dirty="0"/>
              <a:t>Vigorous </a:t>
            </a:r>
            <a:r>
              <a:rPr lang="fa-IR" dirty="0" smtClean="0"/>
              <a:t>نیستند</a:t>
            </a:r>
          </a:p>
          <a:p>
            <a:pPr algn="r" rtl="1"/>
            <a:r>
              <a:rPr lang="fa-IR" dirty="0" smtClean="0"/>
              <a:t>اگر </a:t>
            </a:r>
            <a:r>
              <a:rPr lang="fa-IR" dirty="0"/>
              <a:t>نوزاد آغاز به تنفس نکند، ممکن است اقدام درمانی بیشتری نیاز باشد. بندناف را گیره بزنید و نوزاد را زیر گرم کننده تابشی قرار دهید. </a:t>
            </a:r>
            <a:endParaRPr lang="en-US" dirty="0"/>
          </a:p>
        </p:txBody>
      </p:sp>
    </p:spTree>
    <p:extLst>
      <p:ext uri="{BB962C8B-B14F-4D97-AF65-F5344CB8AC3E}">
        <p14:creationId xmlns:p14="http://schemas.microsoft.com/office/powerpoint/2010/main" val="279383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567543"/>
            <a:ext cx="8207829" cy="5173825"/>
          </a:xfrm>
        </p:spPr>
        <p:style>
          <a:lnRef idx="2">
            <a:schemeClr val="accent2"/>
          </a:lnRef>
          <a:fillRef idx="1">
            <a:schemeClr val="lt1"/>
          </a:fillRef>
          <a:effectRef idx="0">
            <a:schemeClr val="accent2"/>
          </a:effectRef>
          <a:fontRef idx="minor">
            <a:schemeClr val="dk1"/>
          </a:fontRef>
        </p:style>
        <p:txBody>
          <a:bodyPr lIns="182880" tIns="182880" rIns="182880">
            <a:normAutofit fontScale="92500"/>
          </a:bodyPr>
          <a:lstStyle/>
          <a:p>
            <a:pPr algn="r" rtl="1">
              <a:buClr>
                <a:srgbClr val="FF0000"/>
              </a:buClr>
            </a:pPr>
            <a:r>
              <a:rPr lang="fa-IR" sz="2800" b="1" dirty="0"/>
              <a:t>تنفس نامنظم (منقطع</a:t>
            </a:r>
            <a:r>
              <a:rPr lang="fa-IR" sz="2800" b="1" dirty="0" smtClean="0"/>
              <a:t>)-----------------------  </a:t>
            </a:r>
            <a:r>
              <a:rPr lang="en-US" sz="2800" b="1" dirty="0"/>
              <a:t>Gasping </a:t>
            </a:r>
            <a:endParaRPr lang="en-US" sz="2800" b="1" dirty="0" smtClean="0"/>
          </a:p>
          <a:p>
            <a:pPr algn="r" rtl="1">
              <a:buClr>
                <a:srgbClr val="FF0000"/>
              </a:buClr>
            </a:pPr>
            <a:r>
              <a:rPr lang="fa-IR" sz="2800" b="1" dirty="0" smtClean="0"/>
              <a:t>در </a:t>
            </a:r>
            <a:r>
              <a:rPr lang="fa-IR" sz="2800" b="1" dirty="0"/>
              <a:t>صد اشباع اکسیژن </a:t>
            </a:r>
            <a:r>
              <a:rPr lang="fa-IR" sz="2800" b="1" dirty="0" smtClean="0"/>
              <a:t>شریانی---------- </a:t>
            </a:r>
            <a:r>
              <a:rPr lang="en-US" sz="2800" b="1" dirty="0"/>
              <a:t>Spo</a:t>
            </a:r>
            <a:r>
              <a:rPr lang="en-US" sz="2800" b="1" baseline="-25000" dirty="0"/>
              <a:t>2</a:t>
            </a:r>
            <a:r>
              <a:rPr lang="en-US" sz="2800" b="1" dirty="0"/>
              <a:t>                                </a:t>
            </a:r>
          </a:p>
          <a:p>
            <a:pPr algn="r" rtl="1">
              <a:buClr>
                <a:srgbClr val="FF0000"/>
              </a:buClr>
            </a:pPr>
            <a:r>
              <a:rPr lang="fa-IR" sz="2800" b="1" dirty="0"/>
              <a:t>تهویه با </a:t>
            </a:r>
            <a:r>
              <a:rPr lang="fa-IR" sz="2800" b="1" dirty="0" smtClean="0"/>
              <a:t>فشارمثبت   ---                                          </a:t>
            </a:r>
            <a:r>
              <a:rPr lang="en-US" sz="2800" b="1" dirty="0" smtClean="0"/>
              <a:t>     </a:t>
            </a:r>
            <a:r>
              <a:rPr lang="en-US" sz="2800" b="1" dirty="0"/>
              <a:t>PPV</a:t>
            </a:r>
            <a:endParaRPr lang="fa-IR" sz="2800" b="1" dirty="0"/>
          </a:p>
          <a:p>
            <a:pPr algn="r" rtl="1">
              <a:buClr>
                <a:srgbClr val="FF0000"/>
              </a:buClr>
            </a:pPr>
            <a:r>
              <a:rPr lang="fa-IR" sz="2800" b="1" dirty="0"/>
              <a:t>فشار مثبت مداوم بر راههای </a:t>
            </a:r>
            <a:r>
              <a:rPr lang="fa-IR" sz="2800" b="1" dirty="0" smtClean="0"/>
              <a:t>هوایی----                         </a:t>
            </a:r>
            <a:r>
              <a:rPr lang="en-US" sz="2800" b="1" dirty="0"/>
              <a:t>CPAP</a:t>
            </a:r>
            <a:r>
              <a:rPr lang="fa-IR" sz="2800" b="1" dirty="0"/>
              <a:t>    </a:t>
            </a:r>
          </a:p>
          <a:p>
            <a:pPr algn="r" rtl="1">
              <a:buClr>
                <a:srgbClr val="FF0000"/>
              </a:buClr>
            </a:pPr>
            <a:r>
              <a:rPr lang="fa-IR" sz="2800" b="1" dirty="0"/>
              <a:t>بخش نوزادان (سطح </a:t>
            </a:r>
            <a:r>
              <a:rPr lang="en-US" sz="2800" b="1" dirty="0"/>
              <a:t>II</a:t>
            </a:r>
            <a:r>
              <a:rPr lang="fa-IR" sz="2800" b="1" dirty="0"/>
              <a:t> مراقبت)   </a:t>
            </a:r>
            <a:r>
              <a:rPr lang="fa-IR" sz="2800" b="1" dirty="0" smtClean="0"/>
              <a:t>---                               </a:t>
            </a:r>
            <a:r>
              <a:rPr lang="en-US" sz="2800" b="1" dirty="0"/>
              <a:t>SCN</a:t>
            </a:r>
            <a:endParaRPr lang="fa-IR" sz="2800" b="1" dirty="0"/>
          </a:p>
          <a:p>
            <a:pPr algn="r" rtl="1">
              <a:buClr>
                <a:srgbClr val="FF0000"/>
              </a:buClr>
            </a:pPr>
            <a:r>
              <a:rPr lang="fa-IR" sz="2800" b="1" dirty="0"/>
              <a:t>واحد مراقبت ویژه نوزادان (سطح </a:t>
            </a:r>
            <a:r>
              <a:rPr lang="en-US" sz="2800" b="1" dirty="0"/>
              <a:t>III</a:t>
            </a:r>
            <a:r>
              <a:rPr lang="fa-IR" sz="2800" b="1" dirty="0"/>
              <a:t> مراقبت)  </a:t>
            </a:r>
            <a:r>
              <a:rPr lang="fa-IR" sz="2800" b="1" dirty="0" smtClean="0"/>
              <a:t>-------         </a:t>
            </a:r>
            <a:r>
              <a:rPr lang="en-US" sz="2800" b="1" dirty="0"/>
              <a:t>NICU</a:t>
            </a:r>
            <a:endParaRPr lang="fa-IR" sz="2800" b="1" dirty="0"/>
          </a:p>
          <a:p>
            <a:pPr algn="r" rtl="1">
              <a:buClr>
                <a:srgbClr val="FF0000"/>
              </a:buClr>
            </a:pPr>
            <a:r>
              <a:rPr lang="fa-IR" sz="2800" b="1" dirty="0"/>
              <a:t>فشار مثبت انتهای بازدمی </a:t>
            </a:r>
            <a:r>
              <a:rPr lang="fa-IR" sz="2800" b="1" dirty="0" smtClean="0"/>
              <a:t>--                                        </a:t>
            </a:r>
            <a:r>
              <a:rPr lang="en-US" sz="2800" b="1" dirty="0"/>
              <a:t>PEEP</a:t>
            </a:r>
            <a:endParaRPr lang="fa-IR" sz="2800" b="1" dirty="0"/>
          </a:p>
          <a:p>
            <a:pPr algn="r" rtl="1">
              <a:buClr>
                <a:srgbClr val="FF0000"/>
              </a:buClr>
            </a:pPr>
            <a:r>
              <a:rPr lang="fa-IR" sz="2800" b="1" dirty="0"/>
              <a:t>حداکثر فشار دمی </a:t>
            </a:r>
            <a:r>
              <a:rPr lang="fa-IR" sz="2800" b="1" dirty="0" smtClean="0"/>
              <a:t> --------------------------                    -  </a:t>
            </a:r>
            <a:r>
              <a:rPr lang="en-US" sz="2800" b="1" dirty="0"/>
              <a:t>PIP</a:t>
            </a:r>
            <a:endParaRPr lang="fa-IR" sz="2800" b="1" dirty="0"/>
          </a:p>
          <a:p>
            <a:pPr algn="r" rtl="1">
              <a:buClr>
                <a:srgbClr val="FF0000"/>
              </a:buClr>
            </a:pPr>
            <a:endParaRPr lang="fa-IR" sz="2800" b="1" dirty="0">
              <a:cs typeface="B Nazanin" panose="00000400000000000000" pitchFamily="2" charset="-78"/>
            </a:endParaRPr>
          </a:p>
          <a:p>
            <a:pPr algn="r" rtl="1">
              <a:buClr>
                <a:srgbClr val="FF0000"/>
              </a:buClr>
            </a:pPr>
            <a:endParaRPr lang="fa-IR" sz="2800" b="1" dirty="0">
              <a:cs typeface="B Nazanin" panose="00000400000000000000" pitchFamily="2" charset="-78"/>
            </a:endParaRPr>
          </a:p>
          <a:p>
            <a:pPr algn="r" rtl="1"/>
            <a:endParaRPr lang="en-US" sz="2800" b="1" dirty="0">
              <a:cs typeface="B Nazanin" panose="00000400000000000000" pitchFamily="2" charset="-78"/>
            </a:endParaRPr>
          </a:p>
        </p:txBody>
      </p:sp>
      <p:sp>
        <p:nvSpPr>
          <p:cNvPr id="4" name="Title 1"/>
          <p:cNvSpPr>
            <a:spLocks noGrp="1"/>
          </p:cNvSpPr>
          <p:nvPr>
            <p:ph type="title"/>
          </p:nvPr>
        </p:nvSpPr>
        <p:spPr>
          <a:xfrm>
            <a:off x="457200" y="231096"/>
            <a:ext cx="8229600" cy="1143000"/>
          </a:xfrm>
          <a:ln>
            <a:noFill/>
          </a:ln>
        </p:spPr>
        <p:style>
          <a:lnRef idx="2">
            <a:schemeClr val="accent2"/>
          </a:lnRef>
          <a:fillRef idx="1">
            <a:schemeClr val="lt1"/>
          </a:fillRef>
          <a:effectRef idx="0">
            <a:schemeClr val="accent2"/>
          </a:effectRef>
          <a:fontRef idx="minor">
            <a:schemeClr val="dk1"/>
          </a:fontRef>
        </p:style>
        <p:txBody>
          <a:bodyPr rIns="18288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معادل فارسی کلمات متن </a:t>
            </a:r>
            <a:r>
              <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Tree>
    <p:extLst>
      <p:ext uri="{BB962C8B-B14F-4D97-AF65-F5344CB8AC3E}">
        <p14:creationId xmlns:p14="http://schemas.microsoft.com/office/powerpoint/2010/main" val="2804642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buClr>
                <a:srgbClr val="FF0000"/>
              </a:buClr>
            </a:pPr>
            <a:r>
              <a:rPr lang="fa-IR" sz="7200" b="1" dirty="0">
                <a:solidFill>
                  <a:srgbClr val="C00000"/>
                </a:solidFill>
                <a:cs typeface="B Nazanin" panose="00000400000000000000" pitchFamily="2" charset="-78"/>
              </a:rPr>
              <a:t>آپنه اولیه</a:t>
            </a:r>
            <a:endParaRPr lang="en-GB" sz="7200"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00034" y="1571612"/>
            <a:ext cx="8229600" cy="4525963"/>
          </a:xfrm>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FF0000"/>
              </a:buClr>
            </a:pPr>
            <a:r>
              <a:rPr lang="fa-IR" sz="4000" b="1" dirty="0" smtClean="0"/>
              <a:t>هنگامی </a:t>
            </a:r>
            <a:r>
              <a:rPr lang="fa-IR" sz="4000" b="1" dirty="0"/>
              <a:t>که جنین/ نوزاد از اکسیژن محـروم می شود، واکنش اولیـه وی تاکـی پنه و بـه دنبال آن آپنه اولیه و افت ضربان قلب است.</a:t>
            </a:r>
          </a:p>
          <a:p>
            <a:pPr algn="r" rtl="1">
              <a:buClr>
                <a:srgbClr val="FF0000"/>
              </a:buClr>
            </a:pPr>
            <a:r>
              <a:rPr lang="fa-IR" sz="4000" b="1" dirty="0"/>
              <a:t>آپنه اولیه با تحریک پوستی برطرف می شود.</a:t>
            </a:r>
            <a:endParaRPr lang="en-GB" sz="4000" b="1" dirty="0"/>
          </a:p>
        </p:txBody>
      </p:sp>
    </p:spTree>
    <p:extLst>
      <p:ext uri="{BB962C8B-B14F-4D97-AF65-F5344CB8AC3E}">
        <p14:creationId xmlns:p14="http://schemas.microsoft.com/office/powerpoint/2010/main" val="2055053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buClr>
                <a:srgbClr val="FF0000"/>
              </a:buClr>
            </a:pPr>
            <a:r>
              <a:rPr lang="fa-IR" sz="7200" b="1" dirty="0">
                <a:solidFill>
                  <a:srgbClr val="C00000"/>
                </a:solidFill>
                <a:cs typeface="B Nazanin" panose="00000400000000000000" pitchFamily="2" charset="-78"/>
              </a:rPr>
              <a:t>آپنه ثانویه </a:t>
            </a:r>
            <a:endParaRPr lang="en-GB" sz="7200"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00034" y="1571612"/>
            <a:ext cx="8229600" cy="4809716"/>
          </a:xfrm>
        </p:spPr>
        <p:style>
          <a:lnRef idx="2">
            <a:schemeClr val="accent2"/>
          </a:lnRef>
          <a:fillRef idx="1">
            <a:schemeClr val="lt1"/>
          </a:fillRef>
          <a:effectRef idx="0">
            <a:schemeClr val="accent2"/>
          </a:effectRef>
          <a:fontRef idx="minor">
            <a:schemeClr val="dk1"/>
          </a:fontRef>
        </p:style>
        <p:txBody>
          <a:bodyPr tIns="91440">
            <a:noAutofit/>
          </a:bodyPr>
          <a:lstStyle/>
          <a:p>
            <a:pPr algn="r" rtl="1">
              <a:buClr>
                <a:srgbClr val="FF0000"/>
              </a:buClr>
            </a:pPr>
            <a:r>
              <a:rPr lang="fa-IR" b="1" dirty="0" smtClean="0"/>
              <a:t>چنانچه </a:t>
            </a:r>
            <a:r>
              <a:rPr lang="fa-IR" b="1" dirty="0"/>
              <a:t>محرومیت از اکسیژن ادامه یابد، آپنـه ثانویه رخ می دهد. در آپنه ثانویه افزون بر افت ضربان قلب، فشار خون نیز افت می نماید. </a:t>
            </a:r>
          </a:p>
          <a:p>
            <a:pPr algn="r" rtl="1">
              <a:buClr>
                <a:srgbClr val="FF0000"/>
              </a:buClr>
            </a:pPr>
            <a:r>
              <a:rPr lang="fa-IR" b="1" dirty="0"/>
              <a:t>آپنه ثانویه بـه تحریک پوستی پاسخ نمی دهد، تنها تهویه با فشار مثبت ممکن است مؤثر واقع شود.</a:t>
            </a:r>
            <a:endParaRPr lang="en-GB" b="1" dirty="0"/>
          </a:p>
        </p:txBody>
      </p:sp>
    </p:spTree>
    <p:extLst>
      <p:ext uri="{BB962C8B-B14F-4D97-AF65-F5344CB8AC3E}">
        <p14:creationId xmlns:p14="http://schemas.microsoft.com/office/powerpoint/2010/main" val="497929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احیای نوزاد مبتلا به آپنه ثانویه</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204864"/>
            <a:ext cx="8075240" cy="237626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r" rtl="1">
              <a:buNone/>
            </a:pPr>
            <a:r>
              <a:rPr lang="fa-IR" sz="4400" b="1" dirty="0">
                <a:solidFill>
                  <a:schemeClr val="tx1"/>
                </a:solidFill>
                <a:latin typeface="Adobe Arabic" panose="02040503050201020203" pitchFamily="18" charset="-78"/>
                <a:cs typeface="B Nazanin" panose="00000400000000000000" pitchFamily="2" charset="-78"/>
              </a:rPr>
              <a:t>در آپنـه ثانویه، استفاده از تهویه با فشار مثبت معمولا سبب افزایش سریع ضربان قلب می شود. </a:t>
            </a:r>
            <a:endParaRPr lang="en-GB" sz="4400" b="1" dirty="0">
              <a:solidFill>
                <a:schemeClr val="tx1"/>
              </a:solidFill>
              <a:latin typeface="Adobe Arabic" panose="02040503050201020203" pitchFamily="18" charset="-78"/>
              <a:cs typeface="B Nazanin" panose="00000400000000000000"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Aft>
                <a:spcPts val="0"/>
              </a:spcAft>
              <a:defRPr/>
            </a:pPr>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آپنه ثانویه</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107523" name="Rectangle 3"/>
          <p:cNvSpPr>
            <a:spLocks noGrp="1" noChangeArrowheads="1"/>
          </p:cNvSpPr>
          <p:nvPr>
            <p:ph idx="1"/>
          </p:nvPr>
        </p:nvSpPr>
        <p:spPr>
          <a:xfrm>
            <a:off x="385192" y="1628800"/>
            <a:ext cx="8435280" cy="4525963"/>
          </a:xfrm>
        </p:spPr>
        <p:style>
          <a:lnRef idx="2">
            <a:schemeClr val="accent2"/>
          </a:lnRef>
          <a:fillRef idx="1">
            <a:schemeClr val="lt1"/>
          </a:fillRef>
          <a:effectRef idx="0">
            <a:schemeClr val="accent2"/>
          </a:effectRef>
          <a:fontRef idx="minor">
            <a:schemeClr val="dk1"/>
          </a:fontRef>
        </p:style>
        <p:txBody>
          <a:bodyPr tIns="182880" rIns="274320" rtlCol="0">
            <a:normAutofit/>
          </a:bodyPr>
          <a:lstStyle/>
          <a:p>
            <a:pPr marL="0" indent="0" algn="r" rtl="1" fontAlgn="auto">
              <a:spcBef>
                <a:spcPts val="0"/>
              </a:spcBef>
              <a:spcAft>
                <a:spcPts val="0"/>
              </a:spcAft>
              <a:buClr>
                <a:srgbClr val="FF0000"/>
              </a:buClr>
              <a:buNone/>
              <a:defRPr/>
            </a:pPr>
            <a:r>
              <a:rPr lang="fa-IR" sz="4000" b="1" dirty="0">
                <a:solidFill>
                  <a:srgbClr val="C00000"/>
                </a:solidFill>
                <a:cs typeface="B Nazanin" panose="00000400000000000000" pitchFamily="2" charset="-78"/>
              </a:rPr>
              <a:t>در آپنه ثانویه، تاخیر در شروع تهویه پیامدهای زیر را دارد:</a:t>
            </a:r>
          </a:p>
          <a:p>
            <a:pPr marL="0" indent="0" algn="r" rtl="1" fontAlgn="auto">
              <a:spcBef>
                <a:spcPts val="0"/>
              </a:spcBef>
              <a:spcAft>
                <a:spcPts val="0"/>
              </a:spcAft>
              <a:buClr>
                <a:srgbClr val="FF0000"/>
              </a:buClr>
              <a:buNone/>
              <a:defRPr/>
            </a:pPr>
            <a:endParaRPr lang="fa-IR" sz="4000" b="1" dirty="0">
              <a:solidFill>
                <a:srgbClr val="C00000"/>
              </a:solidFill>
            </a:endParaRPr>
          </a:p>
          <a:p>
            <a:pPr algn="r" rtl="1" fontAlgn="auto">
              <a:spcBef>
                <a:spcPts val="0"/>
              </a:spcBef>
              <a:spcAft>
                <a:spcPts val="0"/>
              </a:spcAft>
              <a:buClr>
                <a:srgbClr val="FF0000"/>
              </a:buClr>
              <a:defRPr/>
            </a:pPr>
            <a:r>
              <a:rPr lang="fa-IR" sz="4000" b="1" dirty="0">
                <a:solidFill>
                  <a:schemeClr val="tx1"/>
                </a:solidFill>
                <a:cs typeface="B Nazanin" panose="00000400000000000000" pitchFamily="2" charset="-78"/>
              </a:rPr>
              <a:t>تاخیر در شروع تنفس خود به خود</a:t>
            </a:r>
          </a:p>
          <a:p>
            <a:pPr algn="r" rtl="1" fontAlgn="auto">
              <a:spcBef>
                <a:spcPts val="0"/>
              </a:spcBef>
              <a:spcAft>
                <a:spcPts val="0"/>
              </a:spcAft>
              <a:buClr>
                <a:srgbClr val="FF0000"/>
              </a:buClr>
              <a:defRPr/>
            </a:pPr>
            <a:r>
              <a:rPr lang="fa-IR" sz="4000" b="1" dirty="0">
                <a:solidFill>
                  <a:schemeClr val="tx1"/>
                </a:solidFill>
                <a:cs typeface="B Nazanin" panose="00000400000000000000" pitchFamily="2" charset="-78"/>
              </a:rPr>
              <a:t>احتمال آسیب مغزی</a:t>
            </a:r>
          </a:p>
          <a:p>
            <a:pPr marL="0" indent="0" algn="r" rtl="1" fontAlgn="auto">
              <a:spcBef>
                <a:spcPts val="0"/>
              </a:spcBef>
              <a:spcAft>
                <a:spcPts val="0"/>
              </a:spcAft>
              <a:buClr>
                <a:srgbClr val="FF0000"/>
              </a:buClr>
              <a:buNone/>
              <a:defRPr/>
            </a:pP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8625" y="1412776"/>
            <a:ext cx="8258175" cy="4176465"/>
          </a:xfrm>
        </p:spPr>
        <p:style>
          <a:lnRef idx="0">
            <a:scrgbClr r="0" g="0" b="0"/>
          </a:lnRef>
          <a:fillRef idx="1002">
            <a:schemeClr val="lt2"/>
          </a:fillRef>
          <a:effectRef idx="0">
            <a:scrgbClr r="0" g="0" b="0"/>
          </a:effectRef>
          <a:fontRef idx="major"/>
        </p:style>
        <p:txBody>
          <a:bodyPr tIns="365760" rtlCol="0">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74320" indent="-274320" algn="ctr" fontAlgn="auto">
              <a:spcAft>
                <a:spcPts val="0"/>
              </a:spcAft>
              <a:buClr>
                <a:schemeClr val="accent3"/>
              </a:buClr>
              <a:buFont typeface="Wingdings 2" pitchFamily="18" charset="2"/>
              <a:buNone/>
              <a:defRPr/>
            </a:pP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همیشه</a:t>
            </a:r>
          </a:p>
          <a:p>
            <a:pPr marL="274320" indent="-274320" algn="ctr" fontAlgn="auto">
              <a:spcAft>
                <a:spcPts val="0"/>
              </a:spcAft>
              <a:buClr>
                <a:schemeClr val="accent3"/>
              </a:buClr>
              <a:buFont typeface="Wingdings 2" pitchFamily="18" charset="2"/>
              <a:buNone/>
              <a:defRPr/>
            </a:pP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برای مقابله با آپنه ثانویه</a:t>
            </a:r>
          </a:p>
          <a:p>
            <a:pPr marL="274320" indent="-274320" algn="ctr" fontAlgn="auto">
              <a:spcAft>
                <a:spcPts val="0"/>
              </a:spcAft>
              <a:buClr>
                <a:schemeClr val="accent3"/>
              </a:buClr>
              <a:buFont typeface="Wingdings 2" pitchFamily="18" charset="2"/>
              <a:buNone/>
              <a:defRPr/>
            </a:pP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آماده باشید</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2132856"/>
            <a:ext cx="8784976" cy="1867337"/>
          </a:xfrm>
          <a:prstGeom prst="rect">
            <a:avLst/>
          </a:prstGeom>
        </p:spPr>
      </p:pic>
    </p:spTree>
    <p:extLst>
      <p:ext uri="{BB962C8B-B14F-4D97-AF65-F5344CB8AC3E}">
        <p14:creationId xmlns:p14="http://schemas.microsoft.com/office/powerpoint/2010/main" val="375509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541" y="980728"/>
            <a:ext cx="8614939" cy="4577680"/>
          </a:xfrm>
          <a:prstGeom prst="rect">
            <a:avLst/>
          </a:prstGeom>
        </p:spPr>
      </p:pic>
    </p:spTree>
    <p:extLst>
      <p:ext uri="{BB962C8B-B14F-4D97-AF65-F5344CB8AC3E}">
        <p14:creationId xmlns:p14="http://schemas.microsoft.com/office/powerpoint/2010/main" val="1190714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buClr>
                <a:srgbClr val="FF0000"/>
              </a:buClr>
            </a:pPr>
            <a:r>
              <a:rPr lang="fa-IR" b="1" dirty="0">
                <a:solidFill>
                  <a:srgbClr val="C00000"/>
                </a:solidFill>
                <a:cs typeface="B Nazanin" panose="00000400000000000000" pitchFamily="2" charset="-78"/>
              </a:rPr>
              <a:t>آسفیکسی پیرامون زایمان</a:t>
            </a:r>
          </a:p>
        </p:txBody>
      </p:sp>
      <p:sp>
        <p:nvSpPr>
          <p:cNvPr id="3" name="Content Placeholder 2"/>
          <p:cNvSpPr>
            <a:spLocks noGrp="1"/>
          </p:cNvSpPr>
          <p:nvPr>
            <p:ph idx="1"/>
          </p:nvPr>
        </p:nvSpPr>
        <p:spPr>
          <a:xfrm>
            <a:off x="428596" y="1903433"/>
            <a:ext cx="8229600" cy="4189863"/>
          </a:xfrm>
        </p:spPr>
        <p:style>
          <a:lnRef idx="2">
            <a:schemeClr val="accent2"/>
          </a:lnRef>
          <a:fillRef idx="1">
            <a:schemeClr val="lt1"/>
          </a:fillRef>
          <a:effectRef idx="0">
            <a:schemeClr val="accent2"/>
          </a:effectRef>
          <a:fontRef idx="minor">
            <a:schemeClr val="dk1"/>
          </a:fontRef>
        </p:style>
        <p:txBody>
          <a:bodyPr tIns="91440" rIns="182880">
            <a:normAutofit fontScale="92500" lnSpcReduction="20000"/>
          </a:bodyPr>
          <a:lstStyle/>
          <a:p>
            <a:pPr marL="0" indent="0" algn="r" rtl="1">
              <a:buClr>
                <a:srgbClr val="FF0000"/>
              </a:buClr>
              <a:buNone/>
            </a:pPr>
            <a:r>
              <a:rPr lang="fa-IR" sz="4800" b="1" dirty="0" smtClean="0">
                <a:solidFill>
                  <a:schemeClr val="tx1"/>
                </a:solidFill>
                <a:cs typeface="B Nazanin" panose="00000400000000000000" pitchFamily="2" charset="-78"/>
              </a:rPr>
              <a:t>به </a:t>
            </a:r>
            <a:r>
              <a:rPr lang="fa-IR" sz="4800" b="1" dirty="0">
                <a:solidFill>
                  <a:schemeClr val="tx1"/>
                </a:solidFill>
                <a:cs typeface="B Nazanin" panose="00000400000000000000" pitchFamily="2" charset="-78"/>
              </a:rPr>
              <a:t>شرایطی اطلاق می گردد که تبادل گازی مختل می شود و در صورت تداوم، منجر به هیپوکسمی و هیپرکـربی جنین می گردد. حاصل این رخداد اسیدوز جنینی است. </a:t>
            </a:r>
          </a:p>
        </p:txBody>
      </p:sp>
    </p:spTree>
    <p:extLst>
      <p:ext uri="{BB962C8B-B14F-4D97-AF65-F5344CB8AC3E}">
        <p14:creationId xmlns:p14="http://schemas.microsoft.com/office/powerpoint/2010/main" val="1348081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خون رسانی به ریه در آسفیکسی</a:t>
            </a:r>
            <a:endParaRPr lang="en-GB" sz="5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28596" y="2046309"/>
            <a:ext cx="8229600" cy="3686947"/>
          </a:xfrm>
        </p:spPr>
        <p:style>
          <a:lnRef idx="2">
            <a:schemeClr val="accent2"/>
          </a:lnRef>
          <a:fillRef idx="1">
            <a:schemeClr val="lt1"/>
          </a:fillRef>
          <a:effectRef idx="0">
            <a:schemeClr val="accent2"/>
          </a:effectRef>
          <a:fontRef idx="minor">
            <a:schemeClr val="dk1"/>
          </a:fontRef>
        </p:style>
        <p:txBody>
          <a:bodyPr tIns="182880">
            <a:normAutofit fontScale="92500"/>
          </a:bodyPr>
          <a:lstStyle/>
          <a:p>
            <a:pPr algn="r" rtl="1">
              <a:buClr>
                <a:srgbClr val="FF0000"/>
              </a:buClr>
            </a:pPr>
            <a:r>
              <a:rPr lang="fa-IR" sz="4800" b="1" dirty="0">
                <a:cs typeface="B Nazanin" panose="00000400000000000000" pitchFamily="2" charset="-78"/>
              </a:rPr>
              <a:t>در آسفیکسی، تاثیـر هیپـوکسمی و اسیدوز سبب کاهش جریان خون ریه شده و گـردش خـون همانند دوران جنینی می شود. </a:t>
            </a:r>
            <a:r>
              <a:rPr lang="en-GB" sz="4800" b="1" dirty="0">
                <a:cs typeface="B Nazanin" panose="00000400000000000000" pitchFamily="2" charset="-78"/>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عملکرد قلب و گردش خون در آسفیکسی</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500034" y="1903433"/>
            <a:ext cx="8229600" cy="3397775"/>
          </a:xfrm>
        </p:spPr>
        <p:style>
          <a:lnRef idx="2">
            <a:schemeClr val="accent2"/>
          </a:lnRef>
          <a:fillRef idx="1">
            <a:schemeClr val="lt1"/>
          </a:fillRef>
          <a:effectRef idx="0">
            <a:schemeClr val="accent2"/>
          </a:effectRef>
          <a:fontRef idx="minor">
            <a:schemeClr val="dk1"/>
          </a:fontRef>
        </p:style>
        <p:txBody>
          <a:bodyPr tIns="182880" rtlCol="0">
            <a:noAutofit/>
          </a:bodyPr>
          <a:lstStyle/>
          <a:p>
            <a:pPr marL="450850" indent="-450850" algn="r" rtl="1" fontAlgn="auto">
              <a:spcBef>
                <a:spcPts val="0"/>
              </a:spcBef>
              <a:spcAft>
                <a:spcPts val="0"/>
              </a:spcAft>
              <a:buClr>
                <a:srgbClr val="FF0000"/>
              </a:buClr>
              <a:defRPr/>
            </a:pPr>
            <a:r>
              <a:rPr lang="fa-IR" sz="2400" b="1" dirty="0">
                <a:cs typeface="B Nazanin" panose="00000400000000000000" pitchFamily="2" charset="-78"/>
              </a:rPr>
              <a:t>در شـروع آسفیکسی، خون بیشتر متوجه مغز و قلب می </a:t>
            </a:r>
            <a:r>
              <a:rPr lang="fa-IR" sz="2400" b="1" dirty="0" smtClean="0">
                <a:cs typeface="B Nazanin" panose="00000400000000000000" pitchFamily="2" charset="-78"/>
              </a:rPr>
              <a:t>شـودورگ های خونی روده هاو کلیه هاو عضلات و پوست ممکن است منقبض شود</a:t>
            </a:r>
            <a:r>
              <a:rPr lang="en-GB" sz="2400" b="1" dirty="0" smtClean="0">
                <a:cs typeface="B Nazanin" panose="00000400000000000000" pitchFamily="2" charset="-78"/>
              </a:rPr>
              <a:t> </a:t>
            </a:r>
            <a:r>
              <a:rPr lang="fa-IR" sz="2400" b="1" dirty="0">
                <a:cs typeface="B Nazanin" panose="00000400000000000000" pitchFamily="2" charset="-78"/>
              </a:rPr>
              <a:t>با تشدید هیپـوکسمی و اسیدوز، عملکـرد میوکارد مختل می شود، فشار خـون و برون ده قلب افت پیدا می کند و از این پس حتی جریان خون اعضای حیاتی بدن کاهش می یابد.</a:t>
            </a:r>
            <a:endParaRPr lang="en-GB" sz="24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تعریف</a:t>
            </a:r>
            <a:r>
              <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
        <p:nvSpPr>
          <p:cNvPr id="3" name="Content Placeholder 2"/>
          <p:cNvSpPr>
            <a:spLocks noGrp="1"/>
          </p:cNvSpPr>
          <p:nvPr>
            <p:ph idx="1"/>
          </p:nvPr>
        </p:nvSpPr>
        <p:spPr>
          <a:xfrm>
            <a:off x="428596" y="1903433"/>
            <a:ext cx="8229600" cy="4189863"/>
          </a:xfrm>
        </p:spPr>
        <p:style>
          <a:lnRef idx="2">
            <a:schemeClr val="accent2"/>
          </a:lnRef>
          <a:fillRef idx="1">
            <a:schemeClr val="lt1"/>
          </a:fillRef>
          <a:effectRef idx="0">
            <a:schemeClr val="accent2"/>
          </a:effectRef>
          <a:fontRef idx="minor">
            <a:schemeClr val="dk1"/>
          </a:fontRef>
        </p:style>
        <p:txBody>
          <a:bodyPr>
            <a:normAutofit fontScale="92500"/>
          </a:bodyPr>
          <a:lstStyle/>
          <a:p>
            <a:pPr algn="r" rtl="1">
              <a:buClr>
                <a:srgbClr val="FF0000"/>
              </a:buClr>
              <a:buNone/>
            </a:pPr>
            <a:r>
              <a:rPr lang="fa-IR" sz="6600" b="1" dirty="0">
                <a:solidFill>
                  <a:srgbClr val="C00000"/>
                </a:solidFill>
                <a:cs typeface="B Nazanin" panose="00000400000000000000" pitchFamily="2" charset="-78"/>
              </a:rPr>
              <a:t>هیپوکسی یا آنوکسی </a:t>
            </a:r>
          </a:p>
          <a:p>
            <a:pPr marL="0" indent="0" algn="r" rtl="1">
              <a:buClr>
                <a:srgbClr val="FF0000"/>
              </a:buClr>
              <a:buNone/>
            </a:pPr>
            <a:r>
              <a:rPr lang="fa-IR" sz="6000" b="1" dirty="0">
                <a:solidFill>
                  <a:schemeClr val="tx1"/>
                </a:solidFill>
              </a:rPr>
              <a:t>کمبود اکسیژن در مغز یا خون، هیپوکسی و نبود آن، آنوکسی نامیده می شود. </a:t>
            </a:r>
          </a:p>
        </p:txBody>
      </p:sp>
    </p:spTree>
    <p:extLst>
      <p:ext uri="{BB962C8B-B14F-4D97-AF65-F5344CB8AC3E}">
        <p14:creationId xmlns:p14="http://schemas.microsoft.com/office/powerpoint/2010/main" val="868723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نشانه های آسفیکسی</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4261871"/>
          </a:xfrm>
        </p:spPr>
        <p:style>
          <a:lnRef idx="2">
            <a:schemeClr val="accent2"/>
          </a:lnRef>
          <a:fillRef idx="1">
            <a:schemeClr val="lt1"/>
          </a:fillRef>
          <a:effectRef idx="0">
            <a:schemeClr val="accent2"/>
          </a:effectRef>
          <a:fontRef idx="minor">
            <a:schemeClr val="dk1"/>
          </a:fontRef>
        </p:style>
        <p:txBody>
          <a:bodyPr tIns="91440" rIns="274320">
            <a:normAutofit fontScale="92500" lnSpcReduction="10000"/>
          </a:bodyPr>
          <a:lstStyle/>
          <a:p>
            <a:pPr algn="r" rtl="1">
              <a:buClr>
                <a:srgbClr val="FF0000"/>
              </a:buClr>
            </a:pPr>
            <a:r>
              <a:rPr lang="fa-IR" sz="4000" b="1" dirty="0">
                <a:cs typeface="B Nazanin" panose="00000400000000000000" pitchFamily="2" charset="-78"/>
              </a:rPr>
              <a:t>ضعف مرکزی تنفس</a:t>
            </a:r>
            <a:endParaRPr lang="en-GB" sz="4000" b="1" dirty="0">
              <a:cs typeface="B Nazanin" panose="00000400000000000000" pitchFamily="2" charset="-78"/>
            </a:endParaRPr>
          </a:p>
          <a:p>
            <a:pPr algn="r" rtl="1">
              <a:buClr>
                <a:srgbClr val="FF0000"/>
              </a:buClr>
            </a:pPr>
            <a:r>
              <a:rPr lang="fa-IR" sz="4000" b="1" dirty="0">
                <a:cs typeface="B Nazanin" panose="00000400000000000000" pitchFamily="2" charset="-78"/>
              </a:rPr>
              <a:t>شلی</a:t>
            </a:r>
            <a:endParaRPr lang="en-GB" sz="4000" b="1" dirty="0">
              <a:cs typeface="B Nazanin" panose="00000400000000000000" pitchFamily="2" charset="-78"/>
            </a:endParaRPr>
          </a:p>
          <a:p>
            <a:pPr algn="r" rtl="1">
              <a:buClr>
                <a:srgbClr val="FF0000"/>
              </a:buClr>
            </a:pPr>
            <a:r>
              <a:rPr lang="fa-IR" sz="4000" b="1" dirty="0">
                <a:cs typeface="B Nazanin" panose="00000400000000000000" pitchFamily="2" charset="-78"/>
              </a:rPr>
              <a:t>برادیکاردی</a:t>
            </a:r>
            <a:endParaRPr lang="en-GB" sz="4000" b="1" dirty="0">
              <a:cs typeface="B Nazanin" panose="00000400000000000000" pitchFamily="2" charset="-78"/>
            </a:endParaRPr>
          </a:p>
          <a:p>
            <a:pPr algn="r" rtl="1">
              <a:buClr>
                <a:srgbClr val="FF0000"/>
              </a:buClr>
            </a:pPr>
            <a:r>
              <a:rPr lang="fa-IR" sz="4000" b="1" dirty="0">
                <a:cs typeface="B Nazanin" panose="00000400000000000000" pitchFamily="2" charset="-78"/>
              </a:rPr>
              <a:t>تاکی پنه</a:t>
            </a:r>
            <a:endParaRPr lang="en-GB" sz="4000" b="1" dirty="0">
              <a:cs typeface="B Nazanin" panose="00000400000000000000" pitchFamily="2" charset="-78"/>
            </a:endParaRPr>
          </a:p>
          <a:p>
            <a:pPr algn="r" rtl="1">
              <a:buClr>
                <a:srgbClr val="FF0000"/>
              </a:buClr>
            </a:pPr>
            <a:r>
              <a:rPr lang="fa-IR" sz="4000" b="1" dirty="0">
                <a:solidFill>
                  <a:schemeClr val="tx1"/>
                </a:solidFill>
                <a:cs typeface="B Nazanin" panose="00000400000000000000" pitchFamily="2" charset="-78"/>
              </a:rPr>
              <a:t>سیانوز پایدار، یا </a:t>
            </a:r>
            <a:r>
              <a:rPr lang="en-US" sz="4000" b="1" dirty="0">
                <a:solidFill>
                  <a:schemeClr val="tx1"/>
                </a:solidFill>
                <a:cs typeface="B Nazanin" panose="00000400000000000000" pitchFamily="2" charset="-78"/>
              </a:rPr>
              <a:t>Spo</a:t>
            </a:r>
            <a:r>
              <a:rPr lang="en-US" sz="4000" b="1" baseline="-25000" dirty="0">
                <a:solidFill>
                  <a:schemeClr val="tx1"/>
                </a:solidFill>
                <a:cs typeface="B Nazanin" panose="00000400000000000000" pitchFamily="2" charset="-78"/>
              </a:rPr>
              <a:t>2</a:t>
            </a:r>
            <a:r>
              <a:rPr lang="fa-IR" sz="4000" b="1" dirty="0">
                <a:solidFill>
                  <a:schemeClr val="tx1"/>
                </a:solidFill>
                <a:cs typeface="B Nazanin" panose="00000400000000000000" pitchFamily="2" charset="-78"/>
              </a:rPr>
              <a:t> پایین </a:t>
            </a:r>
            <a:endParaRPr lang="en-GB" sz="4000" b="1" dirty="0">
              <a:solidFill>
                <a:schemeClr val="tx1"/>
              </a:solidFill>
              <a:cs typeface="B Nazanin" panose="00000400000000000000" pitchFamily="2" charset="-78"/>
            </a:endParaRPr>
          </a:p>
          <a:p>
            <a:pPr algn="r" rtl="1">
              <a:buClr>
                <a:srgbClr val="FF0000"/>
              </a:buClr>
            </a:pPr>
            <a:r>
              <a:rPr lang="fa-IR" sz="4000" b="1" dirty="0">
                <a:cs typeface="B Nazanin" panose="00000400000000000000" pitchFamily="2" charset="-78"/>
              </a:rPr>
              <a:t>فشار خون پایین</a:t>
            </a:r>
            <a:endParaRPr lang="en-GB" sz="4000" b="1" dirty="0">
              <a:cs typeface="B Nazanin" panose="00000400000000000000" pitchFamily="2" charset="-78"/>
            </a:endParaRPr>
          </a:p>
          <a:p>
            <a:pPr marL="0" indent="0" algn="r" rtl="1">
              <a:buClr>
                <a:srgbClr val="FF0000"/>
              </a:buClr>
              <a:buNone/>
            </a:pPr>
            <a:endParaRPr lang="en-GB" sz="4000" b="1" dirty="0">
              <a:cs typeface="B Nazanin" panose="00000400000000000000" pitchFamily="2" charset="-78"/>
            </a:endParaRPr>
          </a:p>
        </p:txBody>
      </p:sp>
    </p:spTree>
    <p:extLst>
      <p:ext uri="{BB962C8B-B14F-4D97-AF65-F5344CB8AC3E}">
        <p14:creationId xmlns:p14="http://schemas.microsoft.com/office/powerpoint/2010/main" val="3607973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آسفیکسی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060848"/>
            <a:ext cx="8229600" cy="4525963"/>
          </a:xfrm>
        </p:spPr>
        <p:style>
          <a:lnRef idx="2">
            <a:schemeClr val="accent2"/>
          </a:lnRef>
          <a:fillRef idx="1">
            <a:schemeClr val="lt1"/>
          </a:fillRef>
          <a:effectRef idx="0">
            <a:schemeClr val="accent2"/>
          </a:effectRef>
          <a:fontRef idx="minor">
            <a:schemeClr val="dk1"/>
          </a:fontRef>
        </p:style>
        <p:txBody>
          <a:bodyPr rtlCol="0">
            <a:normAutofit lnSpcReduction="10000"/>
          </a:bodyPr>
          <a:lstStyle/>
          <a:p>
            <a:pPr marL="274320" indent="-274320" algn="r" rtl="1" fontAlgn="auto">
              <a:spcAft>
                <a:spcPts val="0"/>
              </a:spcAft>
              <a:buClr>
                <a:schemeClr val="accent3"/>
              </a:buClr>
              <a:buFont typeface="Wingdings 2"/>
              <a:buNone/>
              <a:defRPr/>
            </a:pPr>
            <a:r>
              <a:rPr lang="fa-IR" sz="4800" b="1" dirty="0">
                <a:solidFill>
                  <a:srgbClr val="C00000"/>
                </a:solidFill>
                <a:latin typeface="Times New Roman" panose="02020603050405020304" pitchFamily="18" charset="0"/>
                <a:cs typeface="B Nazanin" panose="00000400000000000000" pitchFamily="2" charset="-78"/>
              </a:rPr>
              <a:t>سیستم عصبی مرکزی</a:t>
            </a:r>
            <a:endParaRPr lang="en-GB" sz="4800" b="1" dirty="0">
              <a:solidFill>
                <a:srgbClr val="C00000"/>
              </a:solidFill>
              <a:latin typeface="Times New Roman" panose="02020603050405020304" pitchFamily="18" charset="0"/>
              <a:cs typeface="B Nazanin" panose="00000400000000000000" pitchFamily="2" charset="-78"/>
            </a:endParaRPr>
          </a:p>
          <a:p>
            <a:pPr marL="274320" indent="-274320" algn="r" rtl="1" fontAlgn="auto">
              <a:spcAft>
                <a:spcPts val="0"/>
              </a:spcAft>
              <a:buClr>
                <a:srgbClr val="FF0000"/>
              </a:buClr>
              <a:buFont typeface="Wingdings" pitchFamily="2" charset="2"/>
              <a:buChar char="v"/>
              <a:defRPr/>
            </a:pPr>
            <a:r>
              <a:rPr lang="fa-IR" sz="4400" b="1" dirty="0">
                <a:cs typeface="B Nazanin" panose="00000400000000000000" pitchFamily="2" charset="-78"/>
              </a:rPr>
              <a:t>خونریزی مغزی </a:t>
            </a:r>
            <a:endParaRPr lang="en-GB" sz="4400" b="1" dirty="0">
              <a:cs typeface="B Nazanin" panose="00000400000000000000" pitchFamily="2" charset="-78"/>
            </a:endParaRPr>
          </a:p>
          <a:p>
            <a:pPr marL="274320" indent="-274320" algn="r" rtl="1" fontAlgn="auto">
              <a:spcAft>
                <a:spcPts val="0"/>
              </a:spcAft>
              <a:buClr>
                <a:srgbClr val="FF0000"/>
              </a:buClr>
              <a:buFont typeface="Wingdings" pitchFamily="2" charset="2"/>
              <a:buChar char="v"/>
              <a:defRPr/>
            </a:pPr>
            <a:r>
              <a:rPr lang="fa-IR" sz="4400" b="1" dirty="0">
                <a:cs typeface="B Nazanin" panose="00000400000000000000" pitchFamily="2" charset="-78"/>
              </a:rPr>
              <a:t>ادم مغز</a:t>
            </a:r>
            <a:endParaRPr lang="en-GB" sz="4400" b="1" dirty="0">
              <a:cs typeface="B Nazanin" panose="00000400000000000000" pitchFamily="2" charset="-78"/>
            </a:endParaRPr>
          </a:p>
          <a:p>
            <a:pPr marL="274320" indent="-274320" algn="r" rtl="1" fontAlgn="auto">
              <a:spcAft>
                <a:spcPts val="0"/>
              </a:spcAft>
              <a:buClr>
                <a:srgbClr val="FF0000"/>
              </a:buClr>
              <a:buFont typeface="Wingdings" pitchFamily="2" charset="2"/>
              <a:buChar char="v"/>
              <a:defRPr/>
            </a:pPr>
            <a:r>
              <a:rPr lang="fa-IR" sz="4400" b="1" dirty="0">
                <a:cs typeface="B Nazanin" panose="00000400000000000000" pitchFamily="2" charset="-78"/>
              </a:rPr>
              <a:t>تشنج</a:t>
            </a:r>
          </a:p>
          <a:p>
            <a:pPr marL="274320" indent="-274320" algn="r" rtl="1" fontAlgn="auto">
              <a:spcAft>
                <a:spcPts val="0"/>
              </a:spcAft>
              <a:buClr>
                <a:srgbClr val="FF0000"/>
              </a:buClr>
              <a:buFont typeface="Wingdings" pitchFamily="2" charset="2"/>
              <a:buChar char="v"/>
              <a:defRPr/>
            </a:pPr>
            <a:r>
              <a:rPr lang="fa-IR" sz="4400" b="1" dirty="0">
                <a:cs typeface="B Nazanin" panose="00000400000000000000" pitchFamily="2" charset="-78"/>
              </a:rPr>
              <a:t>آنسفالوپاتی هیپوکسیک-ایسکمیک</a:t>
            </a:r>
            <a:endParaRPr lang="en-GB" sz="4400" b="1" dirty="0">
              <a:cs typeface="B Nazanin" panose="00000400000000000000" pitchFamily="2" charset="-78"/>
            </a:endParaRPr>
          </a:p>
        </p:txBody>
      </p:sp>
    </p:spTree>
    <p:extLst>
      <p:ext uri="{BB962C8B-B14F-4D97-AF65-F5344CB8AC3E}">
        <p14:creationId xmlns:p14="http://schemas.microsoft.com/office/powerpoint/2010/main" val="1516475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آسفیکسی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2071389"/>
            <a:ext cx="8229600" cy="3949899"/>
          </a:xfrm>
        </p:spPr>
        <p:style>
          <a:lnRef idx="2">
            <a:schemeClr val="accent2"/>
          </a:lnRef>
          <a:fillRef idx="1">
            <a:schemeClr val="lt1"/>
          </a:fillRef>
          <a:effectRef idx="0">
            <a:schemeClr val="accent2"/>
          </a:effectRef>
          <a:fontRef idx="minor">
            <a:schemeClr val="dk1"/>
          </a:fontRef>
        </p:style>
        <p:txBody>
          <a:bodyPr tIns="91440" rIns="182880" rtlCol="0">
            <a:normAutofit fontScale="92500" lnSpcReduction="10000"/>
          </a:bodyPr>
          <a:lstStyle/>
          <a:p>
            <a:pPr marL="0" indent="0" algn="r" rtl="1" fontAlgn="auto">
              <a:spcAft>
                <a:spcPts val="0"/>
              </a:spcAft>
              <a:buClr>
                <a:schemeClr val="accent3"/>
              </a:buClr>
              <a:buNone/>
              <a:defRPr/>
            </a:pPr>
            <a:r>
              <a:rPr lang="fa-IR" sz="4800" b="1" dirty="0">
                <a:solidFill>
                  <a:srgbClr val="C00000"/>
                </a:solidFill>
                <a:latin typeface="Times New Roman" panose="02020603050405020304" pitchFamily="18" charset="0"/>
                <a:cs typeface="B Nazanin" panose="00000400000000000000" pitchFamily="2" charset="-78"/>
              </a:rPr>
              <a:t>ریه ها</a:t>
            </a:r>
            <a:endParaRPr lang="en-GB" sz="4800" b="1" dirty="0">
              <a:solidFill>
                <a:srgbClr val="C00000"/>
              </a:solidFill>
              <a:latin typeface="Times New Roman" panose="02020603050405020304" pitchFamily="18" charset="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سندروم دیسترس تنفسی </a:t>
            </a:r>
            <a:endParaRPr lang="en-GB" sz="4400" b="1" dirty="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تاخیر در شروع تنفس خود به خود</a:t>
            </a:r>
            <a:endParaRPr lang="en-GB" sz="4400" b="1" dirty="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سندروم آسپیراسیون مکونیوم</a:t>
            </a:r>
          </a:p>
          <a:p>
            <a:pPr marL="0" indent="0" algn="r" rtl="1" fontAlgn="auto">
              <a:spcAft>
                <a:spcPts val="0"/>
              </a:spcAft>
              <a:buClr>
                <a:srgbClr val="FF0000"/>
              </a:buClr>
              <a:buNone/>
              <a:defRPr/>
            </a:pPr>
            <a:endParaRPr lang="en-GB" sz="4400" b="1" dirty="0">
              <a:cs typeface="B Nazanin" panose="00000400000000000000" pitchFamily="2" charset="-78"/>
            </a:endParaRPr>
          </a:p>
        </p:txBody>
      </p:sp>
    </p:spTree>
    <p:extLst>
      <p:ext uri="{BB962C8B-B14F-4D97-AF65-F5344CB8AC3E}">
        <p14:creationId xmlns:p14="http://schemas.microsoft.com/office/powerpoint/2010/main" val="1974626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آسفیکسی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46856" y="2048019"/>
            <a:ext cx="8229600" cy="3829253"/>
          </a:xfrm>
        </p:spPr>
        <p:style>
          <a:lnRef idx="2">
            <a:schemeClr val="accent2"/>
          </a:lnRef>
          <a:fillRef idx="1">
            <a:schemeClr val="lt1"/>
          </a:fillRef>
          <a:effectRef idx="0">
            <a:schemeClr val="accent2"/>
          </a:effectRef>
          <a:fontRef idx="minor">
            <a:schemeClr val="dk1"/>
          </a:fontRef>
        </p:style>
        <p:txBody>
          <a:bodyPr tIns="182880" rIns="274320" rtlCol="0">
            <a:normAutofit/>
          </a:bodyPr>
          <a:lstStyle/>
          <a:p>
            <a:pPr marL="0" indent="0" algn="r" rtl="1" fontAlgn="auto">
              <a:spcAft>
                <a:spcPts val="0"/>
              </a:spcAft>
              <a:buClr>
                <a:schemeClr val="accent3"/>
              </a:buClr>
              <a:buNone/>
              <a:defRPr/>
            </a:pPr>
            <a:r>
              <a:rPr lang="fa-IR" sz="4800" b="1" dirty="0">
                <a:solidFill>
                  <a:srgbClr val="C00000"/>
                </a:solidFill>
                <a:latin typeface="Times New Roman" panose="02020603050405020304" pitchFamily="18" charset="0"/>
                <a:cs typeface="B Nazanin" panose="00000400000000000000" pitchFamily="2" charset="-78"/>
              </a:rPr>
              <a:t>قلبی-عروقی</a:t>
            </a:r>
            <a:r>
              <a:rPr lang="fa-IR" sz="4800" b="1" dirty="0">
                <a:solidFill>
                  <a:srgbClr val="C00000"/>
                </a:solidFill>
                <a:latin typeface="Times New Roman" panose="02020603050405020304" pitchFamily="18" charset="0"/>
                <a:cs typeface="Times New Roman" panose="02020603050405020304" pitchFamily="18" charset="0"/>
              </a:rPr>
              <a:t> </a:t>
            </a:r>
            <a:endParaRPr lang="en-GB" sz="4800" b="1" dirty="0">
              <a:solidFill>
                <a:srgbClr val="C00000"/>
              </a:solidFill>
              <a:latin typeface="Times New Roman" panose="02020603050405020304" pitchFamily="18" charset="0"/>
              <a:cs typeface="Times New Roman" panose="02020603050405020304" pitchFamily="18" charset="0"/>
            </a:endParaRPr>
          </a:p>
          <a:p>
            <a:pPr algn="r" rtl="1" fontAlgn="auto">
              <a:spcAft>
                <a:spcPts val="0"/>
              </a:spcAft>
              <a:buClr>
                <a:srgbClr val="FF0000"/>
              </a:buClr>
              <a:defRPr/>
            </a:pPr>
            <a:r>
              <a:rPr lang="fa-IR" sz="4400" b="1" dirty="0">
                <a:cs typeface="B Nazanin" panose="00000400000000000000" pitchFamily="2" charset="-78"/>
              </a:rPr>
              <a:t>نارسایی قلب </a:t>
            </a:r>
            <a:endParaRPr lang="en-GB" sz="4400" b="1" dirty="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نکروز عضلات پاپیلری قلب</a:t>
            </a:r>
            <a:endParaRPr lang="en-GB" sz="4400" b="1" dirty="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تداوم گردش خون جنینی</a:t>
            </a:r>
          </a:p>
          <a:p>
            <a:pPr marL="0" indent="0" algn="r" rtl="1" fontAlgn="auto">
              <a:spcAft>
                <a:spcPts val="0"/>
              </a:spcAft>
              <a:buClr>
                <a:srgbClr val="FF0000"/>
              </a:buClr>
              <a:buNone/>
              <a:defRPr/>
            </a:pPr>
            <a:endParaRPr lang="en-GB" sz="4400" b="1" dirty="0">
              <a:cs typeface="B Nazanin" panose="00000400000000000000" pitchFamily="2" charset="-78"/>
            </a:endParaRPr>
          </a:p>
        </p:txBody>
      </p:sp>
    </p:spTree>
    <p:extLst>
      <p:ext uri="{BB962C8B-B14F-4D97-AF65-F5344CB8AC3E}">
        <p14:creationId xmlns:p14="http://schemas.microsoft.com/office/powerpoint/2010/main" val="608103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آسفیکسی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46856" y="1988840"/>
            <a:ext cx="8229600" cy="3829253"/>
          </a:xfrm>
        </p:spPr>
        <p:style>
          <a:lnRef idx="2">
            <a:schemeClr val="accent2"/>
          </a:lnRef>
          <a:fillRef idx="1">
            <a:schemeClr val="lt1"/>
          </a:fillRef>
          <a:effectRef idx="0">
            <a:schemeClr val="accent2"/>
          </a:effectRef>
          <a:fontRef idx="minor">
            <a:schemeClr val="dk1"/>
          </a:fontRef>
        </p:style>
        <p:txBody>
          <a:bodyPr tIns="91440" rIns="274320" rtlCol="0">
            <a:normAutofit lnSpcReduction="10000"/>
          </a:bodyPr>
          <a:lstStyle/>
          <a:p>
            <a:pPr marL="0" indent="0" algn="r" rtl="1" fontAlgn="auto">
              <a:spcAft>
                <a:spcPts val="0"/>
              </a:spcAft>
              <a:buClr>
                <a:schemeClr val="accent3"/>
              </a:buClr>
              <a:buNone/>
              <a:defRPr/>
            </a:pPr>
            <a:r>
              <a:rPr lang="fa-IR" sz="4800" b="1" dirty="0">
                <a:solidFill>
                  <a:srgbClr val="C00000"/>
                </a:solidFill>
                <a:latin typeface="Times New Roman" panose="02020603050405020304" pitchFamily="18" charset="0"/>
                <a:cs typeface="B Nazanin" panose="00000400000000000000" pitchFamily="2" charset="-78"/>
              </a:rPr>
              <a:t>کلیوی</a:t>
            </a:r>
            <a:r>
              <a:rPr lang="fa-IR" sz="4800" b="1" dirty="0">
                <a:solidFill>
                  <a:srgbClr val="C00000"/>
                </a:solidFill>
                <a:latin typeface="Times New Roman" panose="02020603050405020304" pitchFamily="18" charset="0"/>
                <a:cs typeface="Times New Roman" panose="02020603050405020304" pitchFamily="18" charset="0"/>
              </a:rPr>
              <a:t>  </a:t>
            </a:r>
            <a:endParaRPr lang="en-GB" sz="4800" b="1" dirty="0">
              <a:solidFill>
                <a:srgbClr val="C00000"/>
              </a:solidFill>
              <a:latin typeface="Times New Roman" panose="02020603050405020304" pitchFamily="18" charset="0"/>
              <a:cs typeface="Times New Roman" panose="02020603050405020304" pitchFamily="18" charset="0"/>
            </a:endParaRPr>
          </a:p>
          <a:p>
            <a:pPr algn="r" rtl="1" fontAlgn="auto">
              <a:spcAft>
                <a:spcPts val="0"/>
              </a:spcAft>
              <a:buClr>
                <a:srgbClr val="FF0000"/>
              </a:buClr>
              <a:defRPr/>
            </a:pPr>
            <a:r>
              <a:rPr lang="fa-IR" sz="4400" b="1" dirty="0">
                <a:cs typeface="B Nazanin" panose="00000400000000000000" pitchFamily="2" charset="-78"/>
              </a:rPr>
              <a:t>نکروز قشری/توبولر/مرکزی</a:t>
            </a:r>
          </a:p>
          <a:p>
            <a:pPr marL="0" indent="0" algn="r" rtl="1" fontAlgn="auto">
              <a:spcAft>
                <a:spcPts val="0"/>
              </a:spcAft>
              <a:buClr>
                <a:srgbClr val="FF0000"/>
              </a:buClr>
              <a:buNone/>
              <a:defRPr/>
            </a:pPr>
            <a:r>
              <a:rPr lang="fa-IR" sz="4400" b="1" dirty="0">
                <a:solidFill>
                  <a:srgbClr val="C00000"/>
                </a:solidFill>
                <a:latin typeface="Times New Roman" panose="02020603050405020304" pitchFamily="18" charset="0"/>
                <a:cs typeface="B Nazanin" panose="00000400000000000000" pitchFamily="2" charset="-78"/>
              </a:rPr>
              <a:t>گوارشی</a:t>
            </a:r>
            <a:r>
              <a:rPr lang="fa-IR" sz="4400" b="1" dirty="0">
                <a:cs typeface="B Nazanin" panose="00000400000000000000" pitchFamily="2" charset="-78"/>
              </a:rPr>
              <a:t> </a:t>
            </a:r>
            <a:endParaRPr lang="en-GB" sz="4400" b="1" dirty="0">
              <a:cs typeface="B Nazanin" panose="00000400000000000000" pitchFamily="2" charset="-78"/>
            </a:endParaRPr>
          </a:p>
          <a:p>
            <a:pPr algn="r" rtl="1" fontAlgn="auto">
              <a:spcAft>
                <a:spcPts val="0"/>
              </a:spcAft>
              <a:buClr>
                <a:srgbClr val="FF0000"/>
              </a:buClr>
              <a:defRPr/>
            </a:pPr>
            <a:r>
              <a:rPr lang="fa-IR" sz="4400" b="1" dirty="0">
                <a:cs typeface="B Nazanin" panose="00000400000000000000" pitchFamily="2" charset="-78"/>
              </a:rPr>
              <a:t>آنتروکولیت نکروزان</a:t>
            </a:r>
          </a:p>
          <a:p>
            <a:pPr marL="0" indent="0" algn="r" rtl="1" fontAlgn="auto">
              <a:spcAft>
                <a:spcPts val="0"/>
              </a:spcAft>
              <a:buClr>
                <a:srgbClr val="FF0000"/>
              </a:buClr>
              <a:buNone/>
              <a:defRPr/>
            </a:pPr>
            <a:endParaRPr lang="en-GB" sz="4400" b="1" dirty="0">
              <a:cs typeface="B Nazanin" panose="00000400000000000000" pitchFamily="2" charset="-78"/>
            </a:endParaRPr>
          </a:p>
        </p:txBody>
      </p:sp>
    </p:spTree>
    <p:extLst>
      <p:ext uri="{BB962C8B-B14F-4D97-AF65-F5344CB8AC3E}">
        <p14:creationId xmlns:p14="http://schemas.microsoft.com/office/powerpoint/2010/main" val="223371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714375"/>
            <a:ext cx="8229600" cy="1143000"/>
          </a:xfrm>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عوارض آسفیکسی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78970" y="2104571"/>
            <a:ext cx="8197485" cy="2764589"/>
          </a:xfrm>
        </p:spPr>
        <p:style>
          <a:lnRef idx="2">
            <a:schemeClr val="accent2"/>
          </a:lnRef>
          <a:fillRef idx="1">
            <a:schemeClr val="lt1"/>
          </a:fillRef>
          <a:effectRef idx="0">
            <a:schemeClr val="accent2"/>
          </a:effectRef>
          <a:fontRef idx="minor">
            <a:schemeClr val="dk1"/>
          </a:fontRef>
        </p:style>
        <p:txBody>
          <a:bodyPr tIns="91440" rIns="274320" rtlCol="0">
            <a:normAutofit/>
          </a:bodyPr>
          <a:lstStyle/>
          <a:p>
            <a:pPr marL="0" indent="0" algn="r" rtl="1" fontAlgn="auto">
              <a:spcAft>
                <a:spcPts val="0"/>
              </a:spcAft>
              <a:buClr>
                <a:schemeClr val="accent3"/>
              </a:buClr>
              <a:buNone/>
              <a:defRPr/>
            </a:pPr>
            <a:r>
              <a:rPr lang="fa-IR" sz="4800" b="1" dirty="0">
                <a:solidFill>
                  <a:srgbClr val="C00000"/>
                </a:solidFill>
                <a:latin typeface="Times New Roman" panose="02020603050405020304" pitchFamily="18" charset="0"/>
                <a:cs typeface="B Nazanin" panose="00000400000000000000" pitchFamily="2" charset="-78"/>
              </a:rPr>
              <a:t>خونی</a:t>
            </a:r>
            <a:r>
              <a:rPr lang="fa-IR" sz="4800" b="1" dirty="0">
                <a:solidFill>
                  <a:srgbClr val="C00000"/>
                </a:solidFill>
                <a:latin typeface="Times New Roman" panose="02020603050405020304" pitchFamily="18" charset="0"/>
                <a:cs typeface="Times New Roman" panose="02020603050405020304" pitchFamily="18" charset="0"/>
              </a:rPr>
              <a:t>  </a:t>
            </a:r>
            <a:endParaRPr lang="en-GB" sz="4800" b="1" dirty="0">
              <a:solidFill>
                <a:srgbClr val="C00000"/>
              </a:solidFill>
              <a:latin typeface="Times New Roman" panose="02020603050405020304" pitchFamily="18" charset="0"/>
              <a:cs typeface="Times New Roman" panose="02020603050405020304" pitchFamily="18" charset="0"/>
            </a:endParaRPr>
          </a:p>
          <a:p>
            <a:pPr algn="r" rtl="1" fontAlgn="auto">
              <a:spcAft>
                <a:spcPts val="0"/>
              </a:spcAft>
              <a:buClr>
                <a:srgbClr val="FF0000"/>
              </a:buClr>
              <a:defRPr/>
            </a:pPr>
            <a:r>
              <a:rPr lang="fa-IR" sz="4400" b="1" dirty="0">
                <a:cs typeface="B Nazanin" panose="00000400000000000000" pitchFamily="2" charset="-78"/>
              </a:rPr>
              <a:t>انعقاد داخل رگی منتشر</a:t>
            </a:r>
          </a:p>
          <a:p>
            <a:pPr marL="0" indent="0" algn="r" rtl="1" fontAlgn="auto">
              <a:spcAft>
                <a:spcPts val="0"/>
              </a:spcAft>
              <a:buClr>
                <a:srgbClr val="FF0000"/>
              </a:buClr>
              <a:buNone/>
              <a:defRPr/>
            </a:pPr>
            <a:endParaRPr lang="en-GB" sz="4400" b="1" dirty="0">
              <a:cs typeface="B Nazanin" panose="00000400000000000000" pitchFamily="2" charset="-78"/>
            </a:endParaRPr>
          </a:p>
        </p:txBody>
      </p:sp>
    </p:spTree>
    <p:extLst>
      <p:ext uri="{BB962C8B-B14F-4D97-AF65-F5344CB8AC3E}">
        <p14:creationId xmlns:p14="http://schemas.microsoft.com/office/powerpoint/2010/main" val="629352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061047"/>
          </a:xfrm>
          <a:ln>
            <a:noFill/>
          </a:ln>
        </p:spPr>
        <p:style>
          <a:lnRef idx="2">
            <a:schemeClr val="dk1"/>
          </a:lnRef>
          <a:fillRef idx="1">
            <a:schemeClr val="lt1"/>
          </a:fillRef>
          <a:effectRef idx="0">
            <a:schemeClr val="dk1"/>
          </a:effectRef>
          <a:fontRef idx="minor">
            <a:schemeClr val="dk1"/>
          </a:fontRef>
        </p:style>
        <p:txBody>
          <a:bodyPr tIns="182880">
            <a:normAutofit lnSpcReduction="10000"/>
          </a:bodyPr>
          <a:lstStyle/>
          <a:p>
            <a:pPr algn="r" rtl="1">
              <a:buClr>
                <a:srgbClr val="FF0000"/>
              </a:buClr>
            </a:pPr>
            <a:r>
              <a:rPr lang="fa-IR" sz="4400" b="1" dirty="0"/>
              <a:t>همیشه برای احیا آماده باشید. گرچـه در تعدادی از نوزادان شناسایی عوامل خطـر می تواند نیاز به احیا را پیش بینی کند اما در پاره ای از مـوارد،</a:t>
            </a:r>
            <a:r>
              <a:rPr lang="en-US" sz="4400" b="1" dirty="0"/>
              <a:t> </a:t>
            </a:r>
            <a:r>
              <a:rPr lang="fa-IR" sz="4400" b="1" dirty="0"/>
              <a:t>بدون وجـود عوامل خطر، نیاز به احیا پیدا می شود. </a:t>
            </a:r>
            <a:endParaRPr lang="en-US" sz="4400" b="1" dirty="0"/>
          </a:p>
        </p:txBody>
      </p:sp>
    </p:spTree>
    <p:extLst>
      <p:ext uri="{BB962C8B-B14F-4D97-AF65-F5344CB8AC3E}">
        <p14:creationId xmlns:p14="http://schemas.microsoft.com/office/powerpoint/2010/main" val="3269881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2"/>
            <a:ext cx="7293496" cy="1296144"/>
          </a:xfrm>
        </p:spPr>
        <p:style>
          <a:lnRef idx="1">
            <a:schemeClr val="accent4"/>
          </a:lnRef>
          <a:fillRef idx="1002">
            <a:schemeClr val="lt2"/>
          </a:fillRef>
          <a:effectRef idx="1">
            <a:schemeClr val="accent4"/>
          </a:effectRef>
          <a:fontRef idx="minor">
            <a:schemeClr val="dk1"/>
          </a:fontRef>
        </p:style>
        <p:txBody>
          <a:bodyPr>
            <a:noAutofit/>
          </a:bodyPr>
          <a:lstStyle/>
          <a:p>
            <a:pPr marL="0" indent="0" algn="ctr">
              <a:buNone/>
            </a:pPr>
            <a:r>
              <a:rPr lang="fa-IR" sz="4800" b="1" dirty="0">
                <a:solidFill>
                  <a:srgbClr val="C00000"/>
                </a:solidFill>
                <a:cs typeface="B Nazanin" panose="00000400000000000000" pitchFamily="2" charset="-78"/>
              </a:rPr>
              <a:t>عوامل خطر</a:t>
            </a:r>
            <a:endParaRPr lang="en-US" sz="48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57451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عوامل قبل از زایمان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b="1" dirty="0"/>
              <a:t>دیابت مادر. </a:t>
            </a:r>
            <a:endParaRPr lang="en-GB" b="1" dirty="0"/>
          </a:p>
          <a:p>
            <a:pPr algn="r" rtl="1">
              <a:buClr>
                <a:srgbClr val="FF0000"/>
              </a:buClr>
            </a:pPr>
            <a:r>
              <a:rPr lang="fa-IR" b="1" dirty="0"/>
              <a:t>پرفشاری خون حاملگی یا پره اکلامپسی.</a:t>
            </a:r>
            <a:endParaRPr lang="en-GB" b="1" dirty="0"/>
          </a:p>
          <a:p>
            <a:pPr algn="r" rtl="1">
              <a:buClr>
                <a:srgbClr val="FF0000"/>
              </a:buClr>
            </a:pPr>
            <a:r>
              <a:rPr lang="fa-IR" b="1" dirty="0"/>
              <a:t>پرفشاری خون مزمن.</a:t>
            </a:r>
            <a:endParaRPr lang="en-GB" b="1" dirty="0"/>
          </a:p>
          <a:p>
            <a:pPr algn="r" rtl="1">
              <a:buClr>
                <a:srgbClr val="FF0000"/>
              </a:buClr>
            </a:pPr>
            <a:r>
              <a:rPr lang="fa-IR" b="1" dirty="0"/>
              <a:t>کم خونی جنینی یا ایزوایمیونیزاسیون.</a:t>
            </a:r>
            <a:endParaRPr lang="en-GB" b="1" dirty="0"/>
          </a:p>
          <a:p>
            <a:pPr algn="r" rtl="1">
              <a:buClr>
                <a:srgbClr val="FF0000"/>
              </a:buClr>
            </a:pPr>
            <a:r>
              <a:rPr lang="fa-IR" b="1" dirty="0"/>
              <a:t>سابقه مرگ قبلی جنین یا نوزاد.</a:t>
            </a:r>
            <a:endParaRPr lang="en-GB" b="1" dirty="0"/>
          </a:p>
          <a:p>
            <a:pPr algn="r" rtl="1">
              <a:buClr>
                <a:srgbClr val="FF0000"/>
              </a:buClr>
            </a:pPr>
            <a:r>
              <a:rPr lang="fa-IR" b="1" dirty="0"/>
              <a:t>خونریزی در سه ماهه دوم یا سوم.</a:t>
            </a:r>
            <a:endParaRPr lang="en-GB" b="1" dirty="0"/>
          </a:p>
          <a:p>
            <a:pPr algn="r" rtl="1">
              <a:buClr>
                <a:srgbClr val="FF0000"/>
              </a:buClr>
            </a:pPr>
            <a:r>
              <a:rPr lang="fa-IR" b="1" dirty="0"/>
              <a:t>عفونت مادر.</a:t>
            </a:r>
            <a:endParaRPr lang="en-GB" b="1" dirty="0"/>
          </a:p>
          <a:p>
            <a:pPr algn="l" rtl="1">
              <a:buClr>
                <a:srgbClr val="FF0000"/>
              </a:buClr>
              <a:buNone/>
            </a:pPr>
            <a:endParaRPr lang="en-GB" b="1" dirty="0">
              <a:solidFill>
                <a:srgbClr val="C00000"/>
              </a:solidFill>
              <a:cs typeface="B Nazanin" panose="00000400000000000000" pitchFamily="2" charset="-78"/>
            </a:endParaRPr>
          </a:p>
          <a:p>
            <a:pPr algn="l" rtl="1">
              <a:buClr>
                <a:srgbClr val="FF0000"/>
              </a:buClr>
              <a:buNone/>
            </a:pPr>
            <a:endParaRPr lang="en-GB" sz="2400" b="1" dirty="0">
              <a:solidFill>
                <a:srgbClr val="C00000"/>
              </a:solidFill>
              <a:cs typeface="B Nazanin" panose="00000400000000000000" pitchFamily="2" charset="-78"/>
            </a:endParaRPr>
          </a:p>
        </p:txBody>
      </p:sp>
      <p:sp>
        <p:nvSpPr>
          <p:cNvPr id="4" name="Footer Placeholder 5"/>
          <p:cNvSpPr>
            <a:spLocks noGrp="1"/>
          </p:cNvSpPr>
          <p:nvPr>
            <p:ph type="ftr" sz="quarter" idx="11"/>
          </p:nvPr>
        </p:nvSpPr>
        <p:spPr>
          <a:xfrm>
            <a:off x="6012160" y="6232227"/>
            <a:ext cx="2924150" cy="365125"/>
          </a:xfrm>
        </p:spPr>
        <p:txBody>
          <a:bodyPr/>
          <a:lstStyle/>
          <a:p>
            <a:r>
              <a:rPr lang="fa-IR" sz="2400" b="1" dirty="0">
                <a:solidFill>
                  <a:srgbClr val="FF0000"/>
                </a:solidFill>
                <a:cs typeface="B Nazanin" panose="00000400000000000000" pitchFamily="2" charset="-78"/>
              </a:rPr>
              <a:t>ادامه دارد ......</a:t>
            </a:r>
            <a:endParaRPr lang="en-GB"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645196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tIns="9144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عوامل قبل از زایمان</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tIns="274320">
            <a:noAutofit/>
          </a:bodyPr>
          <a:lstStyle/>
          <a:p>
            <a:pPr algn="r" rtl="1">
              <a:buClr>
                <a:srgbClr val="FF0000"/>
              </a:buClr>
            </a:pPr>
            <a:r>
              <a:rPr lang="fa-IR" sz="2800" b="1" dirty="0"/>
              <a:t>ابتلای مادر به بیماری قلبی، ریوی، کلیوی، تیرویید، یا عصبی.</a:t>
            </a:r>
          </a:p>
          <a:p>
            <a:pPr algn="r" rtl="1">
              <a:buClr>
                <a:srgbClr val="FF0000"/>
              </a:buClr>
            </a:pPr>
            <a:r>
              <a:rPr lang="fa-IR" sz="2800" b="1" dirty="0"/>
              <a:t>پلی هیدرآمنیوس.</a:t>
            </a:r>
          </a:p>
          <a:p>
            <a:pPr algn="r" rtl="1">
              <a:buClr>
                <a:srgbClr val="FF0000"/>
              </a:buClr>
            </a:pPr>
            <a:r>
              <a:rPr lang="fa-IR" sz="2800" b="1" dirty="0"/>
              <a:t>الیگوهیدرآمنیوس.</a:t>
            </a:r>
          </a:p>
          <a:p>
            <a:pPr algn="r" rtl="1">
              <a:buClr>
                <a:srgbClr val="FF0000"/>
              </a:buClr>
            </a:pPr>
            <a:r>
              <a:rPr lang="fa-IR" sz="2800" b="1" dirty="0"/>
              <a:t>پارگی زودرس پرده های جنینی.</a:t>
            </a:r>
          </a:p>
          <a:p>
            <a:pPr algn="r" rtl="1">
              <a:buClr>
                <a:srgbClr val="FF0000"/>
              </a:buClr>
            </a:pPr>
            <a:r>
              <a:rPr lang="fa-IR" sz="2800" b="1" dirty="0"/>
              <a:t>هیدروپس جنینی.</a:t>
            </a:r>
          </a:p>
          <a:p>
            <a:pPr algn="r" rtl="1">
              <a:buClr>
                <a:srgbClr val="FF0000"/>
              </a:buClr>
            </a:pPr>
            <a:r>
              <a:rPr lang="fa-IR" sz="2800" b="1" dirty="0"/>
              <a:t>حاملگی دیررس.</a:t>
            </a:r>
          </a:p>
          <a:p>
            <a:pPr algn="r" rtl="1">
              <a:buClr>
                <a:srgbClr val="FF0000"/>
              </a:buClr>
            </a:pPr>
            <a:r>
              <a:rPr lang="fa-IR" sz="2800" b="1" dirty="0"/>
              <a:t>چند قلویی.</a:t>
            </a:r>
          </a:p>
          <a:p>
            <a:pPr algn="r" rtl="1">
              <a:buClr>
                <a:srgbClr val="FF0000"/>
              </a:buClr>
            </a:pPr>
            <a:r>
              <a:rPr lang="fa-IR" sz="2800" b="1" dirty="0"/>
              <a:t>تاخیر رشد داخل رحمی.</a:t>
            </a:r>
          </a:p>
          <a:p>
            <a:pPr algn="r" rtl="1">
              <a:buClr>
                <a:srgbClr val="FF0000"/>
              </a:buClr>
            </a:pPr>
            <a:endParaRPr lang="en-GB" sz="2800" b="1" dirty="0">
              <a:cs typeface="B Nazanin" panose="00000400000000000000" pitchFamily="2" charset="-78"/>
            </a:endParaRPr>
          </a:p>
          <a:p>
            <a:pPr algn="l" rtl="1">
              <a:buClr>
                <a:srgbClr val="FF0000"/>
              </a:buClr>
              <a:buNone/>
            </a:pPr>
            <a:endParaRPr lang="en-GB" sz="2800" b="1" dirty="0">
              <a:solidFill>
                <a:srgbClr val="C00000"/>
              </a:solidFill>
              <a:cs typeface="B Nazanin" panose="00000400000000000000" pitchFamily="2" charset="-78"/>
            </a:endParaRPr>
          </a:p>
          <a:p>
            <a:pPr algn="l" rtl="1">
              <a:buClr>
                <a:srgbClr val="FF0000"/>
              </a:buClr>
              <a:buNone/>
            </a:pPr>
            <a:endParaRPr lang="en-GB" sz="2800" b="1" dirty="0">
              <a:solidFill>
                <a:srgbClr val="C00000"/>
              </a:solidFill>
              <a:cs typeface="B Nazanin" panose="00000400000000000000" pitchFamily="2" charset="-78"/>
            </a:endParaRPr>
          </a:p>
        </p:txBody>
      </p:sp>
      <p:sp>
        <p:nvSpPr>
          <p:cNvPr id="4" name="Footer Placeholder 5"/>
          <p:cNvSpPr>
            <a:spLocks noGrp="1"/>
          </p:cNvSpPr>
          <p:nvPr>
            <p:ph type="ftr" sz="quarter" idx="11"/>
          </p:nvPr>
        </p:nvSpPr>
        <p:spPr>
          <a:xfrm>
            <a:off x="6012160" y="6232227"/>
            <a:ext cx="2924150" cy="365125"/>
          </a:xfrm>
        </p:spPr>
        <p:txBody>
          <a:bodyPr/>
          <a:lstStyle/>
          <a:p>
            <a:r>
              <a:rPr lang="fa-IR" sz="2400" b="1" dirty="0">
                <a:solidFill>
                  <a:srgbClr val="FF0000"/>
                </a:solidFill>
                <a:cs typeface="B Nazanin" panose="00000400000000000000" pitchFamily="2" charset="-78"/>
              </a:rPr>
              <a:t>ادامه دارد ......</a:t>
            </a:r>
            <a:endParaRPr lang="en-GB"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38918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تعریف</a:t>
            </a:r>
            <a:r>
              <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
        <p:nvSpPr>
          <p:cNvPr id="3" name="Content Placeholder 2"/>
          <p:cNvSpPr>
            <a:spLocks noGrp="1"/>
          </p:cNvSpPr>
          <p:nvPr>
            <p:ph idx="1"/>
          </p:nvPr>
        </p:nvSpPr>
        <p:spPr>
          <a:xfrm>
            <a:off x="428596" y="1903433"/>
            <a:ext cx="8229600" cy="4189863"/>
          </a:xfrm>
        </p:spPr>
        <p:style>
          <a:lnRef idx="2">
            <a:schemeClr val="accent2"/>
          </a:lnRef>
          <a:fillRef idx="1">
            <a:schemeClr val="lt1"/>
          </a:fillRef>
          <a:effectRef idx="0">
            <a:schemeClr val="accent2"/>
          </a:effectRef>
          <a:fontRef idx="minor">
            <a:schemeClr val="dk1"/>
          </a:fontRef>
        </p:style>
        <p:txBody>
          <a:bodyPr tIns="91440" rIns="182880">
            <a:normAutofit fontScale="70000" lnSpcReduction="20000"/>
          </a:bodyPr>
          <a:lstStyle/>
          <a:p>
            <a:pPr algn="r" rtl="1">
              <a:buClr>
                <a:srgbClr val="FF0000"/>
              </a:buClr>
              <a:buNone/>
            </a:pPr>
            <a:r>
              <a:rPr lang="fa-IR" sz="6600" b="1" dirty="0">
                <a:solidFill>
                  <a:srgbClr val="C00000"/>
                </a:solidFill>
                <a:cs typeface="B Nazanin" panose="00000400000000000000" pitchFamily="2" charset="-78"/>
              </a:rPr>
              <a:t>آسفیکسی پیرامون زایمان</a:t>
            </a:r>
          </a:p>
          <a:p>
            <a:pPr marL="0" indent="0" algn="r" rtl="1">
              <a:buClr>
                <a:srgbClr val="FF0000"/>
              </a:buClr>
              <a:buNone/>
            </a:pPr>
            <a:r>
              <a:rPr lang="fa-IR" sz="4800" b="1" dirty="0">
                <a:solidFill>
                  <a:schemeClr val="tx1"/>
                </a:solidFill>
                <a:cs typeface="B Nazanin" panose="00000400000000000000" pitchFamily="2" charset="-78"/>
              </a:rPr>
              <a:t>به شرایطی اطلاق می گردد که تبادل گازی مختل می شود و در صورت تداوم، منجر به هیپوکسمی و هیپرکـربی جنین می گردد. حاصل این رخداد اسیدوز جنینی است. </a:t>
            </a:r>
          </a:p>
        </p:txBody>
      </p:sp>
    </p:spTree>
    <p:extLst>
      <p:ext uri="{BB962C8B-B14F-4D97-AF65-F5344CB8AC3E}">
        <p14:creationId xmlns:p14="http://schemas.microsoft.com/office/powerpoint/2010/main" val="1407240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عوامل قبل از زایمان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b="1" dirty="0"/>
              <a:t>مصرف داروهایی مانند منیزیوم، آگونیست های آدرنرژیک توسط مادر.</a:t>
            </a:r>
          </a:p>
          <a:p>
            <a:pPr algn="r" rtl="1">
              <a:buClr>
                <a:srgbClr val="FF0000"/>
              </a:buClr>
            </a:pPr>
            <a:r>
              <a:rPr lang="fa-IR" b="1" dirty="0"/>
              <a:t>سوء مصرف مواد توسط مادر.</a:t>
            </a:r>
          </a:p>
          <a:p>
            <a:pPr algn="r" rtl="1">
              <a:buClr>
                <a:srgbClr val="FF0000"/>
              </a:buClr>
            </a:pPr>
            <a:r>
              <a:rPr lang="fa-IR" b="1" dirty="0"/>
              <a:t>ناهنجاری های جنینی.</a:t>
            </a:r>
          </a:p>
          <a:p>
            <a:pPr algn="r" rtl="1">
              <a:buClr>
                <a:srgbClr val="FF0000"/>
              </a:buClr>
            </a:pPr>
            <a:r>
              <a:rPr lang="fa-IR" b="1" dirty="0"/>
              <a:t>کاهش فعالیت جنین. </a:t>
            </a:r>
          </a:p>
          <a:p>
            <a:pPr algn="r" rtl="1">
              <a:buClr>
                <a:srgbClr val="FF0000"/>
              </a:buClr>
            </a:pPr>
            <a:r>
              <a:rPr lang="fa-IR" b="1" dirty="0"/>
              <a:t>عدم مراقبت در دوران بارداری.</a:t>
            </a:r>
          </a:p>
          <a:p>
            <a:pPr algn="r" rtl="1">
              <a:buClr>
                <a:srgbClr val="FF0000"/>
              </a:buClr>
            </a:pPr>
            <a:r>
              <a:rPr lang="fa-IR" b="1" dirty="0"/>
              <a:t>سن مادر بیش از 35 سال.</a:t>
            </a:r>
          </a:p>
          <a:p>
            <a:pPr algn="r" rtl="1">
              <a:buClr>
                <a:srgbClr val="FF0000"/>
              </a:buClr>
            </a:pPr>
            <a:endParaRPr lang="en-GB" b="1" dirty="0">
              <a:cs typeface="B Nazanin" panose="00000400000000000000" pitchFamily="2" charset="-78"/>
            </a:endParaRPr>
          </a:p>
          <a:p>
            <a:pPr algn="l" rtl="1">
              <a:buClr>
                <a:srgbClr val="FF0000"/>
              </a:buClr>
              <a:buNone/>
            </a:pPr>
            <a:endParaRPr lang="en-GB" b="1" dirty="0">
              <a:solidFill>
                <a:srgbClr val="C00000"/>
              </a:solidFill>
              <a:cs typeface="B Nazanin" panose="00000400000000000000" pitchFamily="2" charset="-78"/>
            </a:endParaRPr>
          </a:p>
          <a:p>
            <a:pPr algn="l" rtl="1">
              <a:buClr>
                <a:srgbClr val="FF0000"/>
              </a:buClr>
              <a:buNone/>
            </a:pPr>
            <a:endParaRPr lang="en-GB" sz="2400" b="1" dirty="0">
              <a:solidFill>
                <a:srgbClr val="C00000"/>
              </a:solidFill>
              <a:cs typeface="B Nazanin" panose="00000400000000000000" pitchFamily="2" charset="-78"/>
            </a:endParaRPr>
          </a:p>
        </p:txBody>
      </p:sp>
      <p:sp>
        <p:nvSpPr>
          <p:cNvPr id="4" name="Footer Placeholder 5"/>
          <p:cNvSpPr>
            <a:spLocks noGrp="1"/>
          </p:cNvSpPr>
          <p:nvPr>
            <p:ph type="ftr" sz="quarter" idx="11"/>
          </p:nvPr>
        </p:nvSpPr>
        <p:spPr>
          <a:xfrm>
            <a:off x="6012160" y="6232227"/>
            <a:ext cx="2924150" cy="365125"/>
          </a:xfrm>
        </p:spPr>
        <p:txBody>
          <a:bodyPr/>
          <a:lstStyle/>
          <a:p>
            <a:r>
              <a:rPr lang="fa-IR" sz="2400" b="1" dirty="0">
                <a:solidFill>
                  <a:srgbClr val="FF0000"/>
                </a:solidFill>
                <a:cs typeface="B Nazanin" panose="00000400000000000000" pitchFamily="2" charset="-78"/>
              </a:rPr>
              <a:t>ادامه دارد ......</a:t>
            </a:r>
            <a:endParaRPr lang="en-GB"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300050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عوامل حین زایمان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algn="r" rtl="1">
              <a:buClr>
                <a:srgbClr val="FF0000"/>
              </a:buClr>
            </a:pPr>
            <a:r>
              <a:rPr lang="fa-IR" b="1" dirty="0"/>
              <a:t>سزارین اورژانس.</a:t>
            </a:r>
          </a:p>
          <a:p>
            <a:pPr algn="r" rtl="1">
              <a:buClr>
                <a:srgbClr val="FF0000"/>
              </a:buClr>
            </a:pPr>
            <a:r>
              <a:rPr lang="fa-IR" b="1" dirty="0"/>
              <a:t>زایمان با فورسپس یا وکیوم.</a:t>
            </a:r>
          </a:p>
          <a:p>
            <a:pPr algn="r" rtl="1">
              <a:buClr>
                <a:srgbClr val="FF0000"/>
              </a:buClr>
            </a:pPr>
            <a:r>
              <a:rPr lang="fa-IR" b="1" dirty="0"/>
              <a:t>نمای ته یا سایر نماهای غیر طبیعی.</a:t>
            </a:r>
          </a:p>
          <a:p>
            <a:pPr algn="r" rtl="1">
              <a:buClr>
                <a:srgbClr val="FF0000"/>
              </a:buClr>
            </a:pPr>
            <a:r>
              <a:rPr lang="fa-IR" b="1" dirty="0"/>
              <a:t>زایمان زودرس.</a:t>
            </a:r>
          </a:p>
          <a:p>
            <a:pPr algn="r" rtl="1">
              <a:buClr>
                <a:srgbClr val="FF0000"/>
              </a:buClr>
            </a:pPr>
            <a:r>
              <a:rPr lang="fa-IR" b="1" dirty="0"/>
              <a:t>زایمان سریع.</a:t>
            </a:r>
          </a:p>
          <a:p>
            <a:pPr algn="r" rtl="1">
              <a:buClr>
                <a:srgbClr val="FF0000"/>
              </a:buClr>
            </a:pPr>
            <a:r>
              <a:rPr lang="fa-IR" b="1" dirty="0"/>
              <a:t>کریوآمنیونیت.</a:t>
            </a:r>
          </a:p>
          <a:p>
            <a:pPr algn="r" rtl="1">
              <a:buClr>
                <a:srgbClr val="FF0000"/>
              </a:buClr>
            </a:pPr>
            <a:r>
              <a:rPr lang="fa-IR" b="1" dirty="0"/>
              <a:t>پارگی طولانی پرده های جنینی (بیش از 18 ساعت قبل از زایمان).</a:t>
            </a:r>
          </a:p>
          <a:p>
            <a:pPr algn="r" rtl="1">
              <a:buClr>
                <a:srgbClr val="FF0000"/>
              </a:buClr>
            </a:pPr>
            <a:endParaRPr lang="fa-IR" b="1" dirty="0">
              <a:cs typeface="B Nazanin" panose="00000400000000000000" pitchFamily="2" charset="-78"/>
            </a:endParaRPr>
          </a:p>
          <a:p>
            <a:pPr algn="r" rtl="1">
              <a:buClr>
                <a:srgbClr val="FF0000"/>
              </a:buClr>
            </a:pPr>
            <a:endParaRPr lang="en-GB" b="1" dirty="0">
              <a:cs typeface="B Nazanin" panose="00000400000000000000" pitchFamily="2" charset="-78"/>
            </a:endParaRPr>
          </a:p>
          <a:p>
            <a:pPr algn="l" rtl="1">
              <a:buClr>
                <a:srgbClr val="FF0000"/>
              </a:buClr>
              <a:buNone/>
            </a:pPr>
            <a:endParaRPr lang="en-GB" b="1" dirty="0">
              <a:solidFill>
                <a:srgbClr val="C00000"/>
              </a:solidFill>
              <a:cs typeface="B Nazanin" panose="00000400000000000000" pitchFamily="2" charset="-78"/>
            </a:endParaRPr>
          </a:p>
          <a:p>
            <a:pPr algn="l" rtl="1">
              <a:buClr>
                <a:srgbClr val="FF0000"/>
              </a:buClr>
              <a:buNone/>
            </a:pPr>
            <a:endParaRPr lang="en-GB" sz="2400" b="1" dirty="0">
              <a:solidFill>
                <a:srgbClr val="C00000"/>
              </a:solidFill>
              <a:cs typeface="B Nazanin" panose="00000400000000000000" pitchFamily="2" charset="-78"/>
            </a:endParaRPr>
          </a:p>
        </p:txBody>
      </p:sp>
      <p:sp>
        <p:nvSpPr>
          <p:cNvPr id="4" name="Footer Placeholder 5"/>
          <p:cNvSpPr>
            <a:spLocks noGrp="1"/>
          </p:cNvSpPr>
          <p:nvPr>
            <p:ph type="ftr" sz="quarter" idx="11"/>
          </p:nvPr>
        </p:nvSpPr>
        <p:spPr>
          <a:xfrm>
            <a:off x="6012160" y="6232227"/>
            <a:ext cx="2924150" cy="365125"/>
          </a:xfrm>
        </p:spPr>
        <p:txBody>
          <a:bodyPr/>
          <a:lstStyle/>
          <a:p>
            <a:r>
              <a:rPr lang="fa-IR" sz="2400" b="1" dirty="0">
                <a:solidFill>
                  <a:srgbClr val="FF0000"/>
                </a:solidFill>
                <a:cs typeface="B Nazanin" panose="00000400000000000000" pitchFamily="2" charset="-78"/>
              </a:rPr>
              <a:t>ادامه دارد ......</a:t>
            </a:r>
            <a:endParaRPr lang="en-GB"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2670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عوامل حین زایمان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600201"/>
            <a:ext cx="8229600" cy="3845024"/>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b="1" dirty="0"/>
              <a:t>طولانی شدن درد زایمان (بیش از 24 ساعت).</a:t>
            </a:r>
          </a:p>
          <a:p>
            <a:pPr algn="r" rtl="1">
              <a:buClr>
                <a:srgbClr val="FF0000"/>
              </a:buClr>
            </a:pPr>
            <a:r>
              <a:rPr lang="fa-IR" b="1" dirty="0"/>
              <a:t>ماکروزومی.</a:t>
            </a:r>
          </a:p>
          <a:p>
            <a:pPr algn="r" rtl="1">
              <a:buClr>
                <a:srgbClr val="FF0000"/>
              </a:buClr>
            </a:pPr>
            <a:r>
              <a:rPr lang="fa-IR" b="1" dirty="0"/>
              <a:t>درد جنینی.</a:t>
            </a:r>
          </a:p>
          <a:p>
            <a:pPr algn="r" rtl="1">
              <a:buClr>
                <a:srgbClr val="FF0000"/>
              </a:buClr>
            </a:pPr>
            <a:r>
              <a:rPr lang="fa-IR" b="1" dirty="0"/>
              <a:t>بیهوشی عمومی.</a:t>
            </a:r>
          </a:p>
          <a:p>
            <a:pPr algn="r" rtl="1">
              <a:buClr>
                <a:srgbClr val="FF0000"/>
              </a:buClr>
            </a:pPr>
            <a:r>
              <a:rPr lang="fa-IR" b="1" dirty="0"/>
              <a:t>تاکی سیستول رحمی همراه با تغییرات ضربان قلب جنین.</a:t>
            </a:r>
          </a:p>
          <a:p>
            <a:pPr algn="r" rtl="1">
              <a:buClr>
                <a:srgbClr val="FF0000"/>
              </a:buClr>
            </a:pPr>
            <a:endParaRPr lang="fa-IR" b="1" dirty="0">
              <a:cs typeface="B Nazanin" panose="00000400000000000000" pitchFamily="2" charset="-78"/>
            </a:endParaRPr>
          </a:p>
          <a:p>
            <a:pPr algn="r" rtl="1">
              <a:buClr>
                <a:srgbClr val="FF0000"/>
              </a:buClr>
            </a:pPr>
            <a:endParaRPr lang="en-GB" b="1" dirty="0">
              <a:cs typeface="B Nazanin" panose="00000400000000000000" pitchFamily="2" charset="-78"/>
            </a:endParaRPr>
          </a:p>
          <a:p>
            <a:pPr algn="l" rtl="1">
              <a:buClr>
                <a:srgbClr val="FF0000"/>
              </a:buClr>
              <a:buNone/>
            </a:pPr>
            <a:endParaRPr lang="en-GB" b="1" dirty="0">
              <a:solidFill>
                <a:srgbClr val="C00000"/>
              </a:solidFill>
              <a:cs typeface="B Nazanin" panose="00000400000000000000" pitchFamily="2" charset="-78"/>
            </a:endParaRPr>
          </a:p>
          <a:p>
            <a:pPr algn="l" rtl="1">
              <a:buClr>
                <a:srgbClr val="FF0000"/>
              </a:buClr>
              <a:buNone/>
            </a:pPr>
            <a:endParaRPr lang="en-GB" sz="2400" b="1" dirty="0">
              <a:solidFill>
                <a:srgbClr val="C00000"/>
              </a:solidFill>
              <a:cs typeface="B Nazanin" panose="00000400000000000000" pitchFamily="2" charset="-78"/>
            </a:endParaRPr>
          </a:p>
        </p:txBody>
      </p:sp>
      <p:sp>
        <p:nvSpPr>
          <p:cNvPr id="4" name="Footer Placeholder 5"/>
          <p:cNvSpPr>
            <a:spLocks noGrp="1"/>
          </p:cNvSpPr>
          <p:nvPr>
            <p:ph type="ftr" sz="quarter" idx="11"/>
          </p:nvPr>
        </p:nvSpPr>
        <p:spPr>
          <a:xfrm>
            <a:off x="6012160" y="5589240"/>
            <a:ext cx="2924150" cy="365125"/>
          </a:xfrm>
        </p:spPr>
        <p:txBody>
          <a:bodyPr/>
          <a:lstStyle/>
          <a:p>
            <a:r>
              <a:rPr lang="fa-IR" sz="2400" b="1" dirty="0">
                <a:solidFill>
                  <a:srgbClr val="FF0000"/>
                </a:solidFill>
                <a:cs typeface="B Nazanin" panose="00000400000000000000" pitchFamily="2" charset="-78"/>
              </a:rPr>
              <a:t>ادامه دارد ......</a:t>
            </a:r>
            <a:endParaRPr lang="en-GB"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33547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عوامل حین زایمان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3" name="Content Placeholder 2"/>
          <p:cNvSpPr>
            <a:spLocks noGrp="1"/>
          </p:cNvSpPr>
          <p:nvPr>
            <p:ph idx="1"/>
          </p:nvPr>
        </p:nvSpPr>
        <p:spPr>
          <a:xfrm>
            <a:off x="457200" y="1816225"/>
            <a:ext cx="8229600" cy="3484983"/>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2800" b="1" dirty="0"/>
              <a:t>تجویز داروهای مخدر به مادر طی 4 ساعت قبل از زایمان.</a:t>
            </a:r>
          </a:p>
          <a:p>
            <a:pPr algn="r" rtl="1">
              <a:buClr>
                <a:srgbClr val="FF0000"/>
              </a:buClr>
            </a:pPr>
            <a:r>
              <a:rPr lang="fa-IR" sz="2800" b="1" dirty="0"/>
              <a:t>مایع آمنیوتیک آغشته به مکونیوم.</a:t>
            </a:r>
          </a:p>
          <a:p>
            <a:pPr algn="r" rtl="1">
              <a:buClr>
                <a:srgbClr val="FF0000"/>
              </a:buClr>
            </a:pPr>
            <a:r>
              <a:rPr lang="fa-IR" sz="2800" b="1" dirty="0"/>
              <a:t>پرولاپس بند ناف.</a:t>
            </a:r>
          </a:p>
          <a:p>
            <a:pPr algn="r" rtl="1">
              <a:buClr>
                <a:srgbClr val="FF0000"/>
              </a:buClr>
            </a:pPr>
            <a:r>
              <a:rPr lang="fa-IR" sz="2800" b="1" dirty="0"/>
              <a:t>جدا شدن زودرس جفت.</a:t>
            </a:r>
          </a:p>
          <a:p>
            <a:pPr algn="r" rtl="1">
              <a:buClr>
                <a:srgbClr val="FF0000"/>
              </a:buClr>
            </a:pPr>
            <a:r>
              <a:rPr lang="fa-IR" sz="2800" b="1" dirty="0"/>
              <a:t>جفت سرراهی.</a:t>
            </a:r>
          </a:p>
          <a:p>
            <a:pPr algn="r" rtl="1">
              <a:buClr>
                <a:srgbClr val="FF0000"/>
              </a:buClr>
            </a:pPr>
            <a:r>
              <a:rPr lang="fa-IR" sz="2800" b="1" dirty="0"/>
              <a:t>خونریزی شدید حین زایمان. </a:t>
            </a:r>
          </a:p>
          <a:p>
            <a:pPr algn="r" rtl="1">
              <a:buClr>
                <a:srgbClr val="FF0000"/>
              </a:buClr>
            </a:pPr>
            <a:endParaRPr lang="fa-IR" sz="2800" b="1" dirty="0">
              <a:cs typeface="B Nazanin" panose="00000400000000000000" pitchFamily="2" charset="-78"/>
            </a:endParaRPr>
          </a:p>
          <a:p>
            <a:pPr algn="r" rtl="1">
              <a:buClr>
                <a:srgbClr val="FF0000"/>
              </a:buClr>
            </a:pPr>
            <a:endParaRPr lang="en-GB" sz="2800" b="1" dirty="0">
              <a:cs typeface="B Nazanin" panose="00000400000000000000" pitchFamily="2" charset="-78"/>
            </a:endParaRPr>
          </a:p>
          <a:p>
            <a:pPr algn="l" rtl="1">
              <a:buClr>
                <a:srgbClr val="FF0000"/>
              </a:buClr>
              <a:buNone/>
            </a:pPr>
            <a:endParaRPr lang="en-GB" sz="2800" b="1" dirty="0">
              <a:solidFill>
                <a:srgbClr val="C00000"/>
              </a:solidFill>
              <a:cs typeface="B Nazanin" panose="00000400000000000000" pitchFamily="2" charset="-78"/>
            </a:endParaRPr>
          </a:p>
          <a:p>
            <a:pPr algn="l" rtl="1">
              <a:buClr>
                <a:srgbClr val="FF0000"/>
              </a:buClr>
              <a:buNone/>
            </a:pPr>
            <a:endParaRPr lang="en-GB"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72172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31995"/>
            <a:ext cx="8229600" cy="4477325"/>
          </a:xfrm>
        </p:spPr>
        <p:style>
          <a:lnRef idx="2">
            <a:schemeClr val="accent2"/>
          </a:lnRef>
          <a:fillRef idx="1">
            <a:schemeClr val="lt1"/>
          </a:fillRef>
          <a:effectRef idx="0">
            <a:schemeClr val="accent2"/>
          </a:effectRef>
          <a:fontRef idx="minor">
            <a:schemeClr val="dk1"/>
          </a:fontRef>
        </p:style>
        <p:txBody>
          <a:bodyPr tIns="274320">
            <a:noAutofit/>
          </a:bodyPr>
          <a:lstStyle/>
          <a:p>
            <a:pPr algn="r" rtl="1">
              <a:buClr>
                <a:srgbClr val="FF0000"/>
              </a:buClr>
            </a:pPr>
            <a:r>
              <a:rPr lang="fa-IR" sz="2800" b="1" dirty="0"/>
              <a:t>در احیای نوزادان مهمترین و مؤثرترین اقدام، تهویه ریه نوزاد است. </a:t>
            </a:r>
            <a:r>
              <a:rPr lang="fa-IR" sz="2800" b="1" i="1" dirty="0">
                <a:solidFill>
                  <a:srgbClr val="C00000"/>
                </a:solidFill>
              </a:rPr>
              <a:t>تردید نکنید، تهویه کنید.</a:t>
            </a:r>
          </a:p>
          <a:p>
            <a:pPr algn="r" rtl="1">
              <a:buClr>
                <a:srgbClr val="FF0000"/>
              </a:buClr>
            </a:pPr>
            <a:r>
              <a:rPr lang="fa-IR" sz="2800" b="1" dirty="0"/>
              <a:t>در آپنـه ثانویه </a:t>
            </a:r>
            <a:r>
              <a:rPr lang="en-US" sz="2800" b="1" dirty="0"/>
              <a:t>PPV</a:t>
            </a:r>
            <a:r>
              <a:rPr lang="fa-IR" sz="2800" b="1" dirty="0"/>
              <a:t> مؤثر معمولاً سبب افـزایش سریع تعداد ضربان قلب می شود.</a:t>
            </a:r>
            <a:endParaRPr lang="en-GB" sz="2800" b="1" dirty="0"/>
          </a:p>
          <a:p>
            <a:pPr algn="r" rtl="1">
              <a:buClr>
                <a:srgbClr val="FF0000"/>
              </a:buClr>
            </a:pPr>
            <a:r>
              <a:rPr lang="fa-IR" sz="2800" b="1" dirty="0"/>
              <a:t>چنـانچه تعداد ضـربان قلب افـزایش نیابد، ممکن است تهویه ناکافی باشد و/یا نوزاد نیاز به فشردن قفسه سینه و اپی نفرین داشته باشد.</a:t>
            </a:r>
            <a:endParaRPr lang="en-GB" sz="2800" b="1" dirty="0"/>
          </a:p>
        </p:txBody>
      </p:sp>
      <p:sp>
        <p:nvSpPr>
          <p:cNvPr id="5" name="Title 1"/>
          <p:cNvSpPr>
            <a:spLocks noGrp="1"/>
          </p:cNvSpPr>
          <p:nvPr>
            <p:ph type="title"/>
          </p:nvPr>
        </p:nvSpPr>
        <p:spPr>
          <a:xfrm>
            <a:off x="428625" y="28575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نکات مهم در نمودار احیای نوزادان</a:t>
            </a:r>
            <a:endPar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گروه بندی ضربان قلب جنین</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t>گروه </a:t>
            </a:r>
            <a:r>
              <a:rPr lang="fa-IR" dirty="0"/>
              <a:t>یک: </a:t>
            </a:r>
            <a:r>
              <a:rPr lang="fa-IR" dirty="0" smtClean="0"/>
              <a:t>یک الگوی </a:t>
            </a:r>
            <a:r>
              <a:rPr lang="fa-IR" dirty="0">
                <a:solidFill>
                  <a:srgbClr val="C00000"/>
                </a:solidFill>
              </a:rPr>
              <a:t>طبیعی</a:t>
            </a:r>
            <a:r>
              <a:rPr lang="fa-IR" dirty="0"/>
              <a:t> </a:t>
            </a:r>
            <a:r>
              <a:rPr lang="fa-IR" dirty="0" smtClean="0"/>
              <a:t>است و </a:t>
            </a:r>
            <a:r>
              <a:rPr lang="fa-IR" dirty="0"/>
              <a:t>نشان دهنده وضعیت طبیعی اسید و باز جنینی در زمان بررسی میباشد. در این حالت، پیگیری معمول کافی است</a:t>
            </a:r>
            <a:r>
              <a:rPr lang="fa-IR" dirty="0" smtClean="0"/>
              <a:t>.</a:t>
            </a:r>
          </a:p>
          <a:p>
            <a:pPr algn="r" rtl="1"/>
            <a:r>
              <a:rPr lang="fa-IR" dirty="0" smtClean="0"/>
              <a:t> </a:t>
            </a:r>
            <a:r>
              <a:rPr lang="fa-IR" dirty="0"/>
              <a:t>گروه دو: </a:t>
            </a:r>
            <a:r>
              <a:rPr lang="fa-IR" dirty="0" smtClean="0"/>
              <a:t>یک </a:t>
            </a:r>
            <a:r>
              <a:rPr lang="fa-IR" dirty="0"/>
              <a:t>الگوی</a:t>
            </a:r>
            <a:r>
              <a:rPr lang="fa-IR" dirty="0">
                <a:solidFill>
                  <a:srgbClr val="C00000"/>
                </a:solidFill>
              </a:rPr>
              <a:t> بینابینی </a:t>
            </a:r>
            <a:r>
              <a:rPr lang="fa-IR" dirty="0" smtClean="0"/>
              <a:t>است. شواهد </a:t>
            </a:r>
            <a:r>
              <a:rPr lang="fa-IR" dirty="0"/>
              <a:t>کافی به منظور گروه بندی آنها به عنوان یک طرح طبیعی یا غیرطبیعی وجود ندارد. بررسیهای بیشتر، پایش مراقبت و ارزیابی دوباره باید صورت گیرد. </a:t>
            </a:r>
            <a:endParaRPr lang="fa-IR" dirty="0" smtClean="0"/>
          </a:p>
          <a:p>
            <a:pPr algn="r" rtl="1"/>
            <a:r>
              <a:rPr lang="fa-IR" dirty="0" smtClean="0"/>
              <a:t>گروه </a:t>
            </a:r>
            <a:r>
              <a:rPr lang="fa-IR" dirty="0"/>
              <a:t>سه: </a:t>
            </a:r>
            <a:r>
              <a:rPr lang="fa-IR" dirty="0" smtClean="0"/>
              <a:t>یک </a:t>
            </a:r>
            <a:r>
              <a:rPr lang="fa-IR" dirty="0"/>
              <a:t>الگوی </a:t>
            </a:r>
            <a:r>
              <a:rPr lang="fa-IR" dirty="0">
                <a:solidFill>
                  <a:srgbClr val="C00000"/>
                </a:solidFill>
              </a:rPr>
              <a:t>غیرطبیعی</a:t>
            </a:r>
            <a:r>
              <a:rPr lang="fa-IR" dirty="0"/>
              <a:t> </a:t>
            </a:r>
            <a:r>
              <a:rPr lang="fa-IR" dirty="0" smtClean="0"/>
              <a:t>است و </a:t>
            </a:r>
            <a:r>
              <a:rPr lang="fa-IR" dirty="0"/>
              <a:t>نشان دهنده وضعیت غیرطبیعی اسید و باز جنینی </a:t>
            </a:r>
            <a:r>
              <a:rPr lang="fa-IR" dirty="0" smtClean="0"/>
              <a:t>است</a:t>
            </a:r>
            <a:r>
              <a:rPr lang="fa-IR" dirty="0"/>
              <a:t>. </a:t>
            </a:r>
            <a:r>
              <a:rPr lang="fa-IR" dirty="0" smtClean="0"/>
              <a:t>باید </a:t>
            </a:r>
            <a:r>
              <a:rPr lang="fa-IR" dirty="0"/>
              <a:t>ارزیابی و مداخله سریع صورت گیرد.</a:t>
            </a:r>
            <a:endParaRPr lang="en-US" dirty="0"/>
          </a:p>
        </p:txBody>
      </p:sp>
    </p:spTree>
    <p:extLst>
      <p:ext uri="{BB962C8B-B14F-4D97-AF65-F5344CB8AC3E}">
        <p14:creationId xmlns:p14="http://schemas.microsoft.com/office/powerpoint/2010/main" val="2999667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916832"/>
            <a:ext cx="8229600" cy="2376263"/>
          </a:xfrm>
        </p:spPr>
        <p:style>
          <a:lnRef idx="0">
            <a:scrgbClr r="0" g="0" b="0"/>
          </a:lnRef>
          <a:fillRef idx="1002">
            <a:schemeClr val="lt2"/>
          </a:fillRef>
          <a:effectRef idx="0">
            <a:scrgbClr r="0" g="0" b="0"/>
          </a:effectRef>
          <a:fontRef idx="major"/>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سطوح مراقبت</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64"/>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سطوح مراقبت</a:t>
            </a:r>
            <a:r>
              <a:rPr lang="en-GB"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57200" y="2636912"/>
            <a:ext cx="8229600" cy="2461101"/>
          </a:xfrm>
        </p:spPr>
        <p:style>
          <a:lnRef idx="1">
            <a:schemeClr val="accent4"/>
          </a:lnRef>
          <a:fillRef idx="2">
            <a:schemeClr val="accent4"/>
          </a:fillRef>
          <a:effectRef idx="1">
            <a:schemeClr val="accent4"/>
          </a:effectRef>
          <a:fontRef idx="minor">
            <a:schemeClr val="dk1"/>
          </a:fontRef>
        </p:style>
        <p:txBody>
          <a:bodyPr>
            <a:normAutofit fontScale="92500"/>
          </a:bodyPr>
          <a:lstStyle/>
          <a:p>
            <a:pPr algn="r" rtl="1">
              <a:buClr>
                <a:srgbClr val="FF0000"/>
              </a:buClr>
            </a:pPr>
            <a:r>
              <a:rPr lang="fa-IR" sz="6000" b="1" dirty="0">
                <a:cs typeface="B Nazanin" panose="00000400000000000000" pitchFamily="2" charset="-78"/>
              </a:rPr>
              <a:t>مراقبت عادی</a:t>
            </a:r>
            <a:endParaRPr lang="en-GB" sz="6000" b="1" dirty="0">
              <a:cs typeface="B Nazanin" panose="00000400000000000000" pitchFamily="2" charset="-78"/>
            </a:endParaRPr>
          </a:p>
          <a:p>
            <a:pPr algn="r" rtl="1">
              <a:buClr>
                <a:srgbClr val="FF0000"/>
              </a:buClr>
            </a:pPr>
            <a:r>
              <a:rPr lang="fa-IR" sz="6000" b="1" dirty="0">
                <a:cs typeface="B Nazanin" panose="00000400000000000000" pitchFamily="2" charset="-78"/>
              </a:rPr>
              <a:t>مراقبت پس از احیا</a:t>
            </a:r>
            <a:endParaRPr lang="en-GB" sz="6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مراقبت عادی</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5" name="Content Placeholder 4"/>
          <p:cNvSpPr>
            <a:spLocks noGrp="1"/>
          </p:cNvSpPr>
          <p:nvPr>
            <p:ph idx="1"/>
          </p:nvPr>
        </p:nvSpPr>
        <p:spPr>
          <a:xfrm>
            <a:off x="406896" y="1124744"/>
            <a:ext cx="8229600" cy="4525963"/>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4400" b="1" dirty="0"/>
              <a:t>                   </a:t>
            </a:r>
          </a:p>
          <a:p>
            <a:pPr>
              <a:buNone/>
            </a:pPr>
            <a:r>
              <a:rPr lang="en-GB" sz="1800" b="1" dirty="0">
                <a:solidFill>
                  <a:srgbClr val="C00000"/>
                </a:solidFill>
              </a:rPr>
              <a:t>                                                   </a:t>
            </a:r>
          </a:p>
          <a:p>
            <a:pPr>
              <a:buNone/>
            </a:pPr>
            <a:endParaRPr lang="en-GB" sz="1800" b="1" dirty="0">
              <a:solidFill>
                <a:srgbClr val="C00000"/>
              </a:solidFill>
            </a:endParaRPr>
          </a:p>
          <a:p>
            <a:pPr>
              <a:buNone/>
            </a:pPr>
            <a:endParaRPr lang="en-GB" sz="1800" b="1" dirty="0">
              <a:solidFill>
                <a:srgbClr val="C00000"/>
              </a:solidFill>
            </a:endParaRPr>
          </a:p>
          <a:p>
            <a:pPr>
              <a:buNone/>
            </a:pPr>
            <a:r>
              <a:rPr lang="en-GB" sz="1800" b="1" dirty="0">
                <a:solidFill>
                  <a:srgbClr val="C00000"/>
                </a:solidFill>
              </a:rPr>
              <a:t>        </a:t>
            </a:r>
          </a:p>
          <a:p>
            <a:pPr>
              <a:buNone/>
            </a:pPr>
            <a:r>
              <a:rPr lang="en-GB" sz="1800" b="1" dirty="0">
                <a:solidFill>
                  <a:srgbClr val="C00000"/>
                </a:solidFill>
              </a:rPr>
              <a:t>                                                        </a:t>
            </a:r>
            <a:r>
              <a:rPr lang="en-GB" sz="2400" b="1" dirty="0"/>
              <a:t>                   </a:t>
            </a:r>
          </a:p>
        </p:txBody>
      </p:sp>
      <p:sp>
        <p:nvSpPr>
          <p:cNvPr id="11" name="Down Arrow 10"/>
          <p:cNvSpPr/>
          <p:nvPr/>
        </p:nvSpPr>
        <p:spPr>
          <a:xfrm>
            <a:off x="1835696" y="1928802"/>
            <a:ext cx="484632" cy="9784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3" name="Flowchart: Decision 2"/>
          <p:cNvSpPr/>
          <p:nvPr/>
        </p:nvSpPr>
        <p:spPr>
          <a:xfrm>
            <a:off x="611560" y="2924944"/>
            <a:ext cx="2880320" cy="1332152"/>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fa-IR" sz="1100" b="1" dirty="0">
                <a:solidFill>
                  <a:prstClr val="black"/>
                </a:solidFill>
                <a:cs typeface="Times New Roman" panose="02020603050405020304" pitchFamily="18" charset="0"/>
              </a:rPr>
              <a:t>نوزاد سررس است؟</a:t>
            </a:r>
            <a:endParaRPr lang="en-US" sz="1100" b="1" dirty="0">
              <a:solidFill>
                <a:prstClr val="black"/>
              </a:solidFill>
              <a:cs typeface="+mj-cs"/>
            </a:endParaRPr>
          </a:p>
          <a:p>
            <a:pPr lvl="0" algn="r" rtl="1"/>
            <a:r>
              <a:rPr lang="fa-IR" sz="1100" b="1" dirty="0" smtClean="0">
                <a:solidFill>
                  <a:prstClr val="black"/>
                </a:solidFill>
              </a:rPr>
              <a:t>نفس </a:t>
            </a:r>
            <a:r>
              <a:rPr lang="fa-IR" sz="1100" b="1" dirty="0">
                <a:solidFill>
                  <a:prstClr val="black"/>
                </a:solidFill>
              </a:rPr>
              <a:t>می کشد/ گریه میکند؟</a:t>
            </a:r>
            <a:endParaRPr lang="en-US" sz="1100" b="1" dirty="0">
              <a:solidFill>
                <a:prstClr val="black"/>
              </a:solidFill>
            </a:endParaRPr>
          </a:p>
          <a:p>
            <a:pPr lvl="0" algn="ctr"/>
            <a:r>
              <a:rPr lang="fa-IR" sz="1100" b="1" dirty="0">
                <a:solidFill>
                  <a:prstClr val="black"/>
                </a:solidFill>
              </a:rPr>
              <a:t>تونیسیته طبیعی است؟</a:t>
            </a:r>
            <a:endParaRPr lang="en-US" sz="1100" b="1" dirty="0">
              <a:solidFill>
                <a:prstClr val="black"/>
              </a:solidFill>
            </a:endParaRPr>
          </a:p>
        </p:txBody>
      </p:sp>
      <p:sp>
        <p:nvSpPr>
          <p:cNvPr id="4" name="Right Arrow 3"/>
          <p:cNvSpPr/>
          <p:nvPr/>
        </p:nvSpPr>
        <p:spPr>
          <a:xfrm flipV="1">
            <a:off x="3563888" y="3573015"/>
            <a:ext cx="82809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Down Arrow 5"/>
          <p:cNvSpPr/>
          <p:nvPr/>
        </p:nvSpPr>
        <p:spPr>
          <a:xfrm>
            <a:off x="2002570" y="4293096"/>
            <a:ext cx="121158" cy="35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4521696" y="2780928"/>
            <a:ext cx="2138536" cy="153389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r" rtl="1"/>
            <a:r>
              <a:rPr lang="fa-IR" sz="2000" b="1">
                <a:solidFill>
                  <a:prstClr val="black"/>
                </a:solidFill>
                <a:cs typeface="B Nazanin" panose="00000400000000000000" pitchFamily="2" charset="-78"/>
              </a:rPr>
              <a:t>مراقبت عادی</a:t>
            </a:r>
          </a:p>
          <a:p>
            <a:pPr lvl="0" algn="r" rtl="1"/>
            <a:r>
              <a:rPr lang="fa-IR" sz="1400" b="1">
                <a:solidFill>
                  <a:srgbClr val="C00000"/>
                </a:solidFill>
                <a:cs typeface="B Nazanin" panose="00000400000000000000" pitchFamily="2" charset="-78"/>
              </a:rPr>
              <a:t>ن</a:t>
            </a:r>
            <a:r>
              <a:rPr lang="fa-IR" sz="1400" b="1">
                <a:solidFill>
                  <a:prstClr val="black"/>
                </a:solidFill>
                <a:cs typeface="B Nazanin" panose="00000400000000000000" pitchFamily="2" charset="-78"/>
              </a:rPr>
              <a:t>وزاد را گرم کنید</a:t>
            </a:r>
          </a:p>
          <a:p>
            <a:pPr lvl="0" algn="r" rtl="1"/>
            <a:r>
              <a:rPr lang="fa-IR" sz="1400" b="1">
                <a:solidFill>
                  <a:srgbClr val="C00000"/>
                </a:solidFill>
                <a:cs typeface="B Nazanin" panose="00000400000000000000" pitchFamily="2" charset="-78"/>
              </a:rPr>
              <a:t>د</a:t>
            </a:r>
            <a:r>
              <a:rPr lang="fa-IR" sz="1400" b="1">
                <a:solidFill>
                  <a:prstClr val="black"/>
                </a:solidFill>
                <a:cs typeface="B Nazanin" panose="00000400000000000000" pitchFamily="2" charset="-78"/>
              </a:rPr>
              <a:t>ر صورت لزوم راه هوایی را باز   کنید</a:t>
            </a:r>
          </a:p>
          <a:p>
            <a:pPr lvl="0" algn="r" rtl="1"/>
            <a:r>
              <a:rPr lang="fa-IR" sz="1400" b="1">
                <a:solidFill>
                  <a:srgbClr val="C00000"/>
                </a:solidFill>
                <a:cs typeface="B Nazanin" panose="00000400000000000000" pitchFamily="2" charset="-78"/>
              </a:rPr>
              <a:t>خ</a:t>
            </a:r>
            <a:r>
              <a:rPr lang="fa-IR" sz="1400" b="1">
                <a:solidFill>
                  <a:prstClr val="black"/>
                </a:solidFill>
                <a:cs typeface="B Nazanin" panose="00000400000000000000" pitchFamily="2" charset="-78"/>
              </a:rPr>
              <a:t>شک کنید</a:t>
            </a:r>
          </a:p>
          <a:p>
            <a:pPr lvl="0" algn="r" rtl="1"/>
            <a:r>
              <a:rPr lang="fa-IR" sz="1400" b="1">
                <a:solidFill>
                  <a:srgbClr val="C00000"/>
                </a:solidFill>
                <a:cs typeface="B Nazanin" panose="00000400000000000000" pitchFamily="2" charset="-78"/>
              </a:rPr>
              <a:t>ت</a:t>
            </a:r>
            <a:r>
              <a:rPr lang="fa-IR" sz="1400" b="1">
                <a:solidFill>
                  <a:prstClr val="black"/>
                </a:solidFill>
                <a:cs typeface="B Nazanin" panose="00000400000000000000" pitchFamily="2" charset="-78"/>
              </a:rPr>
              <a:t>داوم ارزیابی</a:t>
            </a:r>
            <a:endParaRPr lang="en-US" sz="1400" b="1" dirty="0">
              <a:solidFill>
                <a:prstClr val="black"/>
              </a:solidFill>
              <a:cs typeface="B Nazanin" panose="00000400000000000000" pitchFamily="2" charset="-78"/>
            </a:endParaRPr>
          </a:p>
        </p:txBody>
      </p:sp>
      <p:sp>
        <p:nvSpPr>
          <p:cNvPr id="10" name="Rectangle 9"/>
          <p:cNvSpPr/>
          <p:nvPr/>
        </p:nvSpPr>
        <p:spPr>
          <a:xfrm>
            <a:off x="1547664" y="1196752"/>
            <a:ext cx="936104" cy="6878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4000" b="1" dirty="0">
                <a:solidFill>
                  <a:prstClr val="black"/>
                </a:solidFill>
                <a:cs typeface="B Nazanin" panose="00000400000000000000" pitchFamily="2" charset="-78"/>
              </a:rPr>
              <a:t>تولد</a:t>
            </a:r>
            <a:endParaRPr lang="en-US" sz="4000" b="1" dirty="0">
              <a:solidFill>
                <a:prstClr val="black"/>
              </a:solidFill>
              <a:cs typeface="B Nazanin" panose="00000400000000000000" pitchFamily="2" charset="-78"/>
            </a:endParaRPr>
          </a:p>
        </p:txBody>
      </p:sp>
      <p:sp>
        <p:nvSpPr>
          <p:cNvPr id="13" name="Rectangle 12"/>
          <p:cNvSpPr/>
          <p:nvPr/>
        </p:nvSpPr>
        <p:spPr>
          <a:xfrm>
            <a:off x="1187624" y="4314825"/>
            <a:ext cx="720080" cy="2663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solidFill>
                  <a:prstClr val="black"/>
                </a:solidFill>
                <a:cs typeface="B Nazanin" panose="00000400000000000000" pitchFamily="2" charset="-78"/>
              </a:rPr>
              <a:t>خیر</a:t>
            </a:r>
            <a:endParaRPr lang="en-US" sz="2000" b="1" dirty="0">
              <a:solidFill>
                <a:prstClr val="black"/>
              </a:solidFill>
              <a:cs typeface="B Nazanin" panose="00000400000000000000" pitchFamily="2" charset="-78"/>
            </a:endParaRPr>
          </a:p>
        </p:txBody>
      </p:sp>
      <p:sp>
        <p:nvSpPr>
          <p:cNvPr id="14" name="Rectangle 13"/>
          <p:cNvSpPr/>
          <p:nvPr/>
        </p:nvSpPr>
        <p:spPr>
          <a:xfrm>
            <a:off x="3599892" y="3140968"/>
            <a:ext cx="684076" cy="324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
        <p:nvSpPr>
          <p:cNvPr id="15" name="Footer Placeholder 7"/>
          <p:cNvSpPr>
            <a:spLocks noGrp="1"/>
          </p:cNvSpPr>
          <p:nvPr>
            <p:ph type="ftr" sz="quarter" idx="11"/>
          </p:nvPr>
        </p:nvSpPr>
        <p:spPr>
          <a:xfrm>
            <a:off x="2843809" y="3573015"/>
            <a:ext cx="1800200" cy="741809"/>
          </a:xfrm>
        </p:spPr>
        <p:txBody>
          <a:bodyPr/>
          <a:lstStyle/>
          <a:p>
            <a:r>
              <a:rPr lang="fa-IR" sz="1800" b="1" dirty="0">
                <a:solidFill>
                  <a:srgbClr val="C00000"/>
                </a:solidFill>
                <a:cs typeface="B Nazanin" panose="00000400000000000000" pitchFamily="2" charset="-78"/>
              </a:rPr>
              <a:t>نوزاد همراه مادر </a:t>
            </a:r>
            <a:endParaRPr lang="en-GB" sz="1800" b="1" dirty="0">
              <a:solidFill>
                <a:srgbClr val="C00000"/>
              </a:solidFill>
              <a:cs typeface="B Nazanin" panose="00000400000000000000" pitchFamily="2" charset="-78"/>
            </a:endParaRPr>
          </a:p>
        </p:txBody>
      </p:sp>
      <p:sp>
        <p:nvSpPr>
          <p:cNvPr id="16" name="Oval 15"/>
          <p:cNvSpPr/>
          <p:nvPr/>
        </p:nvSpPr>
        <p:spPr>
          <a:xfrm>
            <a:off x="6763590" y="3284984"/>
            <a:ext cx="1768850" cy="492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b="1" dirty="0">
                <a:solidFill>
                  <a:prstClr val="black"/>
                </a:solidFill>
                <a:cs typeface="B Nazanin" panose="00000400000000000000" pitchFamily="2" charset="-78"/>
              </a:rPr>
              <a:t>ارزیابی اولیه</a:t>
            </a:r>
            <a:endParaRPr lang="en-GB" sz="20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4084353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مراقبت عادی</a:t>
            </a:r>
            <a:r>
              <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
        <p:nvSpPr>
          <p:cNvPr id="3" name="Content Placeholder 2"/>
          <p:cNvSpPr>
            <a:spLocks noGrp="1"/>
          </p:cNvSpPr>
          <p:nvPr>
            <p:ph idx="1"/>
          </p:nvPr>
        </p:nvSpPr>
        <p:spPr>
          <a:xfrm>
            <a:off x="428596" y="1903433"/>
            <a:ext cx="8229600" cy="3901831"/>
          </a:xfrm>
        </p:spPr>
        <p:style>
          <a:lnRef idx="2">
            <a:schemeClr val="accent2"/>
          </a:lnRef>
          <a:fillRef idx="1">
            <a:schemeClr val="lt1"/>
          </a:fillRef>
          <a:effectRef idx="0">
            <a:schemeClr val="accent2"/>
          </a:effectRef>
          <a:fontRef idx="minor">
            <a:schemeClr val="dk1"/>
          </a:fontRef>
        </p:style>
        <p:txBody>
          <a:bodyPr>
            <a:noAutofit/>
          </a:bodyPr>
          <a:lstStyle/>
          <a:p>
            <a:pPr algn="r" rtl="1">
              <a:lnSpc>
                <a:spcPct val="120000"/>
              </a:lnSpc>
              <a:buClr>
                <a:srgbClr val="FF0000"/>
              </a:buClr>
            </a:pPr>
            <a:r>
              <a:rPr lang="fa-IR" sz="2400" b="1" dirty="0">
                <a:cs typeface="B Nazanin" panose="00000400000000000000" pitchFamily="2" charset="-78"/>
              </a:rPr>
              <a:t>نوزاد را از مادر جدا نکنید.</a:t>
            </a:r>
          </a:p>
          <a:p>
            <a:pPr algn="r" rtl="1">
              <a:lnSpc>
                <a:spcPct val="120000"/>
              </a:lnSpc>
              <a:buClr>
                <a:srgbClr val="FF0000"/>
              </a:buClr>
            </a:pPr>
            <a:r>
              <a:rPr lang="fa-IR" sz="2400" b="1" dirty="0">
                <a:cs typeface="B Nazanin" panose="00000400000000000000" pitchFamily="2" charset="-78"/>
              </a:rPr>
              <a:t>بین نوزاد و مادر تماس پوست به پوست برقرار نمایید.</a:t>
            </a:r>
          </a:p>
          <a:p>
            <a:pPr algn="r" rtl="1">
              <a:lnSpc>
                <a:spcPct val="120000"/>
              </a:lnSpc>
              <a:buClr>
                <a:srgbClr val="FF0000"/>
              </a:buClr>
            </a:pPr>
            <a:r>
              <a:rPr lang="fa-IR" sz="2400" b="1" dirty="0">
                <a:cs typeface="B Nazanin" panose="00000400000000000000" pitchFamily="2" charset="-78"/>
              </a:rPr>
              <a:t>در صورت لزوم با تمیز کردن ترشحات دهان و بینی راه هوایی را باز کنید.</a:t>
            </a:r>
          </a:p>
          <a:p>
            <a:pPr algn="r" rtl="1">
              <a:lnSpc>
                <a:spcPct val="120000"/>
              </a:lnSpc>
              <a:buClr>
                <a:srgbClr val="FF0000"/>
              </a:buClr>
            </a:pPr>
            <a:r>
              <a:rPr lang="fa-IR" sz="2400" b="1" dirty="0">
                <a:cs typeface="B Nazanin" panose="00000400000000000000" pitchFamily="2" charset="-78"/>
              </a:rPr>
              <a:t>نوزاد را خشک کرده، با ملافه خشک بپوشانید.</a:t>
            </a:r>
          </a:p>
          <a:p>
            <a:pPr algn="r" rtl="1">
              <a:lnSpc>
                <a:spcPct val="120000"/>
              </a:lnSpc>
              <a:buClr>
                <a:srgbClr val="FF0000"/>
              </a:buClr>
            </a:pPr>
            <a:r>
              <a:rPr lang="fa-IR" sz="2400" b="1" dirty="0">
                <a:cs typeface="B Nazanin" panose="00000400000000000000" pitchFamily="2" charset="-78"/>
              </a:rPr>
              <a:t>همزمان؛ تنفس، فعالیت و رنگ نوزاد را ارزیابی نمایید.</a:t>
            </a:r>
            <a:endParaRPr lang="en-GB" sz="24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تعریف</a:t>
            </a:r>
            <a:r>
              <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
        <p:nvSpPr>
          <p:cNvPr id="3" name="Content Placeholder 2"/>
          <p:cNvSpPr>
            <a:spLocks noGrp="1"/>
          </p:cNvSpPr>
          <p:nvPr>
            <p:ph idx="1"/>
          </p:nvPr>
        </p:nvSpPr>
        <p:spPr>
          <a:xfrm>
            <a:off x="428596" y="1903433"/>
            <a:ext cx="8229600" cy="4189863"/>
          </a:xfrm>
        </p:spPr>
        <p:style>
          <a:lnRef idx="2">
            <a:schemeClr val="accent2"/>
          </a:lnRef>
          <a:fillRef idx="1">
            <a:schemeClr val="lt1"/>
          </a:fillRef>
          <a:effectRef idx="0">
            <a:schemeClr val="accent2"/>
          </a:effectRef>
          <a:fontRef idx="minor">
            <a:schemeClr val="dk1"/>
          </a:fontRef>
        </p:style>
        <p:txBody>
          <a:bodyPr tIns="91440" rIns="274320">
            <a:normAutofit fontScale="77500" lnSpcReduction="20000"/>
          </a:bodyPr>
          <a:lstStyle/>
          <a:p>
            <a:pPr algn="r" rtl="1">
              <a:buClr>
                <a:srgbClr val="FF0000"/>
              </a:buClr>
              <a:buNone/>
            </a:pPr>
            <a:r>
              <a:rPr lang="fa-IR" sz="7100" b="1" dirty="0">
                <a:solidFill>
                  <a:srgbClr val="C00000"/>
                </a:solidFill>
                <a:cs typeface="B Nazanin" panose="00000400000000000000" pitchFamily="2" charset="-78"/>
              </a:rPr>
              <a:t>ایسکمی</a:t>
            </a:r>
          </a:p>
          <a:p>
            <a:pPr marL="0" indent="0" algn="r" rtl="1">
              <a:buClr>
                <a:srgbClr val="FF0000"/>
              </a:buClr>
              <a:buNone/>
            </a:pPr>
            <a:r>
              <a:rPr lang="fa-IR" sz="5400" b="1" dirty="0">
                <a:solidFill>
                  <a:schemeClr val="tx1"/>
                </a:solidFill>
                <a:cs typeface="B Nazanin" panose="00000400000000000000" pitchFamily="2" charset="-78"/>
              </a:rPr>
              <a:t>کاهش نسبی یا کامل جریان خون به یک عضو (مثلا مغز) ایسکمی نامیده می شود. ایسکمی،  اکسیژناسیون و تغذیه بافت ها را مختل می کند.</a:t>
            </a:r>
          </a:p>
        </p:txBody>
      </p:sp>
    </p:spTree>
    <p:extLst>
      <p:ext uri="{BB962C8B-B14F-4D97-AF65-F5344CB8AC3E}">
        <p14:creationId xmlns:p14="http://schemas.microsoft.com/office/powerpoint/2010/main" val="1539670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71450"/>
            <a:ext cx="8243887" cy="1169318"/>
          </a:xfrm>
          <a:ln>
            <a:noFill/>
          </a:ln>
        </p:spPr>
        <p:style>
          <a:lnRef idx="2">
            <a:schemeClr val="dk1"/>
          </a:lnRef>
          <a:fillRef idx="1">
            <a:schemeClr val="lt1"/>
          </a:fillRef>
          <a:effectRef idx="0">
            <a:schemeClr val="dk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مراقبت پس از احیا</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67544" y="1628800"/>
            <a:ext cx="8229600" cy="5141168"/>
          </a:xfrm>
        </p:spPr>
        <p:txBody>
          <a:bodyPr/>
          <a:lstStyle/>
          <a:p>
            <a:pPr marL="0" indent="0">
              <a:buNone/>
            </a:pPr>
            <a:r>
              <a:rPr lang="en-US" dirty="0"/>
              <a:t>                 </a:t>
            </a:r>
          </a:p>
          <a:p>
            <a:pPr marL="0" indent="0">
              <a:buNone/>
            </a:pPr>
            <a:endParaRPr lang="en-US" dirty="0"/>
          </a:p>
          <a:p>
            <a:pPr marL="0" indent="0">
              <a:buNone/>
            </a:pPr>
            <a:r>
              <a:rPr lang="en-US" dirty="0"/>
              <a:t>                              </a:t>
            </a:r>
            <a:endParaRPr lang="en-US" sz="1800" b="1" dirty="0">
              <a:solidFill>
                <a:srgbClr val="C00000"/>
              </a:solidFill>
            </a:endParaRPr>
          </a:p>
          <a:p>
            <a:pPr marL="0" indent="0">
              <a:buNone/>
            </a:pPr>
            <a:endParaRPr lang="en-US" sz="2000" b="1" dirty="0">
              <a:solidFill>
                <a:srgbClr val="C00000"/>
              </a:solidFill>
            </a:endParaRPr>
          </a:p>
          <a:p>
            <a:pPr marL="0" indent="0">
              <a:buNone/>
            </a:pPr>
            <a:r>
              <a:rPr lang="en-US" sz="1800" b="1" dirty="0">
                <a:solidFill>
                  <a:srgbClr val="C00000"/>
                </a:solidFill>
              </a:rPr>
              <a:t>                  </a:t>
            </a: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r>
              <a:rPr lang="en-US" sz="2000" b="1" dirty="0">
                <a:solidFill>
                  <a:srgbClr val="C00000"/>
                </a:solidFill>
              </a:rPr>
              <a:t>    </a:t>
            </a:r>
            <a:endParaRPr lang="en-US" sz="1800" b="1" dirty="0">
              <a:solidFill>
                <a:srgbClr val="C00000"/>
              </a:solidFill>
            </a:endParaRPr>
          </a:p>
          <a:p>
            <a:pPr marL="0" indent="0">
              <a:buNone/>
            </a:pPr>
            <a:endParaRPr lang="en-US" sz="2000" b="1" dirty="0">
              <a:solidFill>
                <a:srgbClr val="C00000"/>
              </a:solidFill>
            </a:endParaRPr>
          </a:p>
          <a:p>
            <a:pPr marL="0" indent="0">
              <a:buNone/>
            </a:pPr>
            <a:r>
              <a:rPr lang="en-US" sz="2000" b="1" dirty="0">
                <a:solidFill>
                  <a:srgbClr val="C00000"/>
                </a:solidFill>
              </a:rPr>
              <a:t>                  </a:t>
            </a:r>
            <a:endParaRPr lang="en-US" sz="1800" b="1" dirty="0">
              <a:solidFill>
                <a:srgbClr val="C00000"/>
              </a:solidFill>
            </a:endParaRPr>
          </a:p>
        </p:txBody>
      </p:sp>
      <p:sp>
        <p:nvSpPr>
          <p:cNvPr id="4" name="Rectangle 3"/>
          <p:cNvSpPr/>
          <p:nvPr/>
        </p:nvSpPr>
        <p:spPr>
          <a:xfrm>
            <a:off x="1115616" y="1722512"/>
            <a:ext cx="1872208" cy="698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a:solidFill>
                  <a:prstClr val="black"/>
                </a:solidFill>
                <a:cs typeface="B Nazanin" panose="00000400000000000000" pitchFamily="2" charset="-78"/>
              </a:rPr>
              <a:t>PPV</a:t>
            </a:r>
            <a:endParaRPr lang="fa-IR" b="1">
              <a:solidFill>
                <a:prstClr val="black"/>
              </a:solidFill>
              <a:cs typeface="B Nazanin" panose="00000400000000000000" pitchFamily="2" charset="-78"/>
            </a:endParaRPr>
          </a:p>
          <a:p>
            <a:pPr algn="ctr" rtl="1"/>
            <a:r>
              <a:rPr lang="fa-IR" b="1">
                <a:solidFill>
                  <a:prstClr val="black"/>
                </a:solidFill>
                <a:cs typeface="B Nazanin" panose="00000400000000000000" pitchFamily="2" charset="-78"/>
              </a:rPr>
              <a:t>پایش</a:t>
            </a:r>
            <a:r>
              <a:rPr lang="en-US" b="1">
                <a:solidFill>
                  <a:prstClr val="black"/>
                </a:solidFill>
                <a:cs typeface="B Nazanin" panose="00000400000000000000" pitchFamily="2" charset="-78"/>
              </a:rPr>
              <a:t>Spo</a:t>
            </a:r>
            <a:r>
              <a:rPr lang="en-US" b="1" baseline="-25000">
                <a:solidFill>
                  <a:prstClr val="black"/>
                </a:solidFill>
                <a:cs typeface="B Nazanin" panose="00000400000000000000" pitchFamily="2" charset="-78"/>
              </a:rPr>
              <a:t>2</a:t>
            </a:r>
            <a:r>
              <a:rPr lang="en-US" b="1">
                <a:solidFill>
                  <a:prstClr val="black"/>
                </a:solidFill>
                <a:cs typeface="B Nazanin" panose="00000400000000000000" pitchFamily="2" charset="-78"/>
              </a:rPr>
              <a:t>  </a:t>
            </a:r>
            <a:r>
              <a:rPr lang="fa-IR" b="1">
                <a:solidFill>
                  <a:prstClr val="black"/>
                </a:solidFill>
                <a:cs typeface="B Nazanin" panose="00000400000000000000" pitchFamily="2" charset="-78"/>
              </a:rPr>
              <a:t>  </a:t>
            </a:r>
            <a:r>
              <a:rPr lang="en-US" b="1">
                <a:solidFill>
                  <a:prstClr val="black"/>
                </a:solidFill>
                <a:cs typeface="B Nazanin" panose="00000400000000000000" pitchFamily="2" charset="-78"/>
              </a:rPr>
              <a:t> </a:t>
            </a:r>
            <a:endParaRPr lang="en-US" b="1" dirty="0">
              <a:solidFill>
                <a:prstClr val="black"/>
              </a:solidFill>
              <a:cs typeface="B Nazanin" panose="00000400000000000000" pitchFamily="2" charset="-78"/>
            </a:endParaRPr>
          </a:p>
        </p:txBody>
      </p:sp>
      <p:sp>
        <p:nvSpPr>
          <p:cNvPr id="5" name="Rectangle 4"/>
          <p:cNvSpPr/>
          <p:nvPr/>
        </p:nvSpPr>
        <p:spPr>
          <a:xfrm>
            <a:off x="4211959" y="1556792"/>
            <a:ext cx="2304257"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a-IR" sz="1200" b="1" dirty="0">
                <a:solidFill>
                  <a:prstClr val="black"/>
                </a:solidFill>
                <a:cs typeface="B Nazanin" panose="00000400000000000000" pitchFamily="2" charset="-78"/>
              </a:rPr>
              <a:t>راه هوایی را باز کنید</a:t>
            </a:r>
          </a:p>
          <a:p>
            <a:pPr lvl="0" algn="ctr"/>
            <a:r>
              <a:rPr lang="fa-IR" sz="1200" b="1" dirty="0">
                <a:solidFill>
                  <a:prstClr val="black"/>
                </a:solidFill>
                <a:cs typeface="B Nazanin" panose="00000400000000000000" pitchFamily="2" charset="-78"/>
              </a:rPr>
              <a:t> را پایش کنید</a:t>
            </a:r>
            <a:r>
              <a:rPr lang="en-US" sz="1200" b="1" dirty="0">
                <a:solidFill>
                  <a:prstClr val="black"/>
                </a:solidFill>
                <a:cs typeface="B Nazanin" panose="00000400000000000000" pitchFamily="2" charset="-78"/>
              </a:rPr>
              <a:t>Spo</a:t>
            </a:r>
            <a:r>
              <a:rPr lang="en-US" sz="1200" b="1" baseline="-25000" dirty="0">
                <a:solidFill>
                  <a:prstClr val="black"/>
                </a:solidFill>
                <a:cs typeface="B Nazanin" panose="00000400000000000000" pitchFamily="2" charset="-78"/>
              </a:rPr>
              <a:t>2</a:t>
            </a:r>
            <a:endParaRPr lang="fa-IR" sz="1200" b="1" baseline="-25000" dirty="0">
              <a:solidFill>
                <a:prstClr val="black"/>
              </a:solidFill>
              <a:cs typeface="B Nazanin" panose="00000400000000000000" pitchFamily="2" charset="-78"/>
            </a:endParaRPr>
          </a:p>
          <a:p>
            <a:pPr lvl="0" algn="ctr"/>
            <a:r>
              <a:rPr lang="fa-IR" sz="1200" b="1" dirty="0">
                <a:solidFill>
                  <a:prstClr val="black"/>
                </a:solidFill>
                <a:cs typeface="B Nazanin" panose="00000400000000000000" pitchFamily="2" charset="-78"/>
              </a:rPr>
              <a:t> را مد نظر قرار دهید</a:t>
            </a:r>
            <a:r>
              <a:rPr lang="en-US" b="1" dirty="0">
                <a:solidFill>
                  <a:prstClr val="black"/>
                </a:solidFill>
                <a:cs typeface="B Nazanin" panose="00000400000000000000" pitchFamily="2" charset="-78"/>
              </a:rPr>
              <a:t>CPAP</a:t>
            </a:r>
            <a:r>
              <a:rPr lang="fa-IR" b="1" dirty="0">
                <a:solidFill>
                  <a:prstClr val="black"/>
                </a:solidFill>
                <a:cs typeface="B Nazanin" panose="00000400000000000000" pitchFamily="2" charset="-78"/>
              </a:rPr>
              <a:t> </a:t>
            </a:r>
            <a:endParaRPr lang="en-US" b="1" dirty="0">
              <a:solidFill>
                <a:prstClr val="black"/>
              </a:solidFill>
              <a:cs typeface="B Nazanin" panose="00000400000000000000" pitchFamily="2" charset="-78"/>
            </a:endParaRPr>
          </a:p>
        </p:txBody>
      </p:sp>
      <p:sp>
        <p:nvSpPr>
          <p:cNvPr id="6" name="Flowchart: Decision 5"/>
          <p:cNvSpPr/>
          <p:nvPr/>
        </p:nvSpPr>
        <p:spPr>
          <a:xfrm>
            <a:off x="971600" y="2852935"/>
            <a:ext cx="2016224" cy="889247"/>
          </a:xfrm>
          <a:prstGeom prst="flowChartDecision">
            <a:avLst/>
          </a:prstGeom>
        </p:spPr>
        <p:style>
          <a:lnRef idx="2">
            <a:schemeClr val="accent2"/>
          </a:lnRef>
          <a:fillRef idx="1">
            <a:schemeClr val="lt1"/>
          </a:fillRef>
          <a:effectRef idx="0">
            <a:schemeClr val="accent2"/>
          </a:effectRef>
          <a:fontRef idx="minor">
            <a:schemeClr val="dk1"/>
          </a:fontRef>
        </p:style>
        <p:txBody>
          <a:bodyPr tIns="91440" rtlCol="0" anchor="ctr"/>
          <a:lstStyle/>
          <a:p>
            <a:pPr lvl="0" algn="ctr"/>
            <a:r>
              <a:rPr lang="fa-IR" sz="1000" b="1" dirty="0">
                <a:solidFill>
                  <a:prstClr val="black"/>
                </a:solidFill>
                <a:cs typeface="B Nazanin" panose="00000400000000000000" pitchFamily="2" charset="-78"/>
              </a:rPr>
              <a:t>ضربان قلب زیر 100  در دقیقه؟</a:t>
            </a:r>
            <a:endParaRPr lang="en-US" sz="1000" b="1" dirty="0">
              <a:solidFill>
                <a:prstClr val="black"/>
              </a:solidFill>
              <a:cs typeface="B Nazanin" panose="00000400000000000000" pitchFamily="2" charset="-78"/>
            </a:endParaRPr>
          </a:p>
        </p:txBody>
      </p:sp>
      <p:sp>
        <p:nvSpPr>
          <p:cNvPr id="7" name="Flowchart: Decision 6"/>
          <p:cNvSpPr/>
          <p:nvPr/>
        </p:nvSpPr>
        <p:spPr>
          <a:xfrm>
            <a:off x="1115616" y="5157192"/>
            <a:ext cx="1872208" cy="865256"/>
          </a:xfrm>
          <a:prstGeom prst="flowChartDecision">
            <a:avLst/>
          </a:prstGeom>
        </p:spPr>
        <p:style>
          <a:lnRef idx="2">
            <a:schemeClr val="accent2"/>
          </a:lnRef>
          <a:fillRef idx="1">
            <a:schemeClr val="lt1"/>
          </a:fillRef>
          <a:effectRef idx="0">
            <a:schemeClr val="accent2"/>
          </a:effectRef>
          <a:fontRef idx="minor">
            <a:schemeClr val="dk1"/>
          </a:fontRef>
        </p:style>
        <p:txBody>
          <a:bodyPr tIns="91440" rtlCol="0" anchor="ctr"/>
          <a:lstStyle/>
          <a:p>
            <a:pPr lvl="0" algn="ctr"/>
            <a:r>
              <a:rPr lang="fa-IR" sz="1200" b="1" dirty="0">
                <a:solidFill>
                  <a:prstClr val="black"/>
                </a:solidFill>
                <a:cs typeface="B Nazanin" panose="00000400000000000000" pitchFamily="2" charset="-78"/>
              </a:rPr>
              <a:t>ضربان قلب زیر 60 در دقیقه؟ </a:t>
            </a:r>
            <a:endParaRPr lang="en-US" sz="1200" b="1" dirty="0">
              <a:solidFill>
                <a:prstClr val="black"/>
              </a:solidFill>
              <a:cs typeface="B Nazanin" panose="00000400000000000000" pitchFamily="2" charset="-78"/>
            </a:endParaRPr>
          </a:p>
        </p:txBody>
      </p:sp>
      <p:sp>
        <p:nvSpPr>
          <p:cNvPr id="8" name="Flowchart: Process 7"/>
          <p:cNvSpPr/>
          <p:nvPr/>
        </p:nvSpPr>
        <p:spPr>
          <a:xfrm>
            <a:off x="1187624" y="4149080"/>
            <a:ext cx="1800200" cy="612648"/>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a-IR" sz="1200" b="1" dirty="0">
                <a:solidFill>
                  <a:prstClr val="black"/>
                </a:solidFill>
                <a:cs typeface="B Nazanin" panose="00000400000000000000" pitchFamily="2" charset="-78"/>
              </a:rPr>
              <a:t>گامهای اصلاحی را اجرا کنید</a:t>
            </a:r>
            <a:endParaRPr lang="en-US" sz="1200" b="1" dirty="0">
              <a:solidFill>
                <a:prstClr val="black"/>
              </a:solidFill>
              <a:cs typeface="B Nazanin" panose="00000400000000000000" pitchFamily="2" charset="-78"/>
            </a:endParaRPr>
          </a:p>
        </p:txBody>
      </p:sp>
      <p:sp>
        <p:nvSpPr>
          <p:cNvPr id="9" name="Flowchart: Process 8"/>
          <p:cNvSpPr/>
          <p:nvPr/>
        </p:nvSpPr>
        <p:spPr>
          <a:xfrm>
            <a:off x="4211960" y="4293096"/>
            <a:ext cx="1875656" cy="61264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a-IR" b="1">
                <a:solidFill>
                  <a:prstClr val="black"/>
                </a:solidFill>
                <a:cs typeface="B Nazanin" panose="00000400000000000000" pitchFamily="2" charset="-78"/>
              </a:rPr>
              <a:t>مراقبت پس از احیا</a:t>
            </a:r>
            <a:endParaRPr lang="en-US" b="1" dirty="0">
              <a:solidFill>
                <a:prstClr val="black"/>
              </a:solidFill>
              <a:cs typeface="B Nazanin" panose="00000400000000000000" pitchFamily="2" charset="-78"/>
            </a:endParaRPr>
          </a:p>
        </p:txBody>
      </p:sp>
      <p:sp>
        <p:nvSpPr>
          <p:cNvPr id="10" name="Oval 9"/>
          <p:cNvSpPr/>
          <p:nvPr/>
        </p:nvSpPr>
        <p:spPr>
          <a:xfrm>
            <a:off x="7452320" y="1772816"/>
            <a:ext cx="4572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B</a:t>
            </a:r>
          </a:p>
        </p:txBody>
      </p:sp>
      <p:sp>
        <p:nvSpPr>
          <p:cNvPr id="11" name="Oval 10"/>
          <p:cNvSpPr/>
          <p:nvPr/>
        </p:nvSpPr>
        <p:spPr>
          <a:xfrm>
            <a:off x="6228184" y="3689658"/>
            <a:ext cx="2396952" cy="6034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fa-IR" sz="2400" b="1" dirty="0">
                <a:solidFill>
                  <a:prstClr val="black"/>
                </a:solidFill>
                <a:cs typeface="B Nazanin" panose="00000400000000000000" pitchFamily="2" charset="-78"/>
              </a:rPr>
              <a:t>ارزیابی</a:t>
            </a:r>
            <a:endParaRPr lang="en-US" sz="2400" b="1" dirty="0">
              <a:solidFill>
                <a:prstClr val="black"/>
              </a:solidFill>
              <a:cs typeface="B Nazanin" panose="00000400000000000000" pitchFamily="2" charset="-78"/>
            </a:endParaRPr>
          </a:p>
        </p:txBody>
      </p:sp>
      <p:cxnSp>
        <p:nvCxnSpPr>
          <p:cNvPr id="13" name="Straight Arrow Connector 12"/>
          <p:cNvCxnSpPr/>
          <p:nvPr/>
        </p:nvCxnSpPr>
        <p:spPr>
          <a:xfrm>
            <a:off x="2051720" y="2420888"/>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1979712" y="3742182"/>
            <a:ext cx="72008" cy="406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7" idx="0"/>
          </p:cNvCxnSpPr>
          <p:nvPr/>
        </p:nvCxnSpPr>
        <p:spPr>
          <a:xfrm>
            <a:off x="2051720" y="47971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51720" y="602128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87824" y="3284984"/>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44008" y="3284984"/>
            <a:ext cx="0" cy="1026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52120" y="2420888"/>
            <a:ext cx="0" cy="18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55576" y="32849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5576" y="558982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5576" y="3284984"/>
            <a:ext cx="0" cy="230483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03847" y="2996952"/>
            <a:ext cx="766937"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a:solidFill>
                  <a:srgbClr val="C00000"/>
                </a:solidFill>
                <a:cs typeface="B Nazanin" panose="00000400000000000000" pitchFamily="2" charset="-78"/>
              </a:rPr>
              <a:t>خیر</a:t>
            </a:r>
            <a:endParaRPr lang="en-US" sz="2000" b="1" dirty="0">
              <a:solidFill>
                <a:srgbClr val="C00000"/>
              </a:solidFill>
              <a:cs typeface="B Nazanin" panose="00000400000000000000" pitchFamily="2" charset="-78"/>
            </a:endParaRPr>
          </a:p>
        </p:txBody>
      </p:sp>
      <p:sp>
        <p:nvSpPr>
          <p:cNvPr id="24" name="Rectangle 23"/>
          <p:cNvSpPr/>
          <p:nvPr/>
        </p:nvSpPr>
        <p:spPr>
          <a:xfrm>
            <a:off x="1259632" y="3789040"/>
            <a:ext cx="720080" cy="2411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
        <p:nvSpPr>
          <p:cNvPr id="25" name="Rectangle 24"/>
          <p:cNvSpPr/>
          <p:nvPr/>
        </p:nvSpPr>
        <p:spPr>
          <a:xfrm>
            <a:off x="755576" y="5172646"/>
            <a:ext cx="648072" cy="2725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خیر</a:t>
            </a:r>
            <a:endParaRPr lang="en-US" b="1" dirty="0">
              <a:solidFill>
                <a:srgbClr val="C00000"/>
              </a:solidFill>
              <a:cs typeface="B Nazanin" panose="00000400000000000000" pitchFamily="2" charset="-78"/>
            </a:endParaRPr>
          </a:p>
        </p:txBody>
      </p:sp>
      <p:sp>
        <p:nvSpPr>
          <p:cNvPr id="26" name="Rectangle 25"/>
          <p:cNvSpPr/>
          <p:nvPr/>
        </p:nvSpPr>
        <p:spPr>
          <a:xfrm>
            <a:off x="1443038" y="6087046"/>
            <a:ext cx="536674" cy="2942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a:solidFill>
                  <a:srgbClr val="C00000"/>
                </a:solidFill>
                <a:cs typeface="B Nazanin" panose="00000400000000000000" pitchFamily="2" charset="-78"/>
              </a:rPr>
              <a:t>بلی</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9347712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مراقبت پس از احیا</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412776"/>
            <a:ext cx="8229600" cy="4824536"/>
          </a:xfrm>
        </p:spPr>
        <p:style>
          <a:lnRef idx="2">
            <a:schemeClr val="accent2"/>
          </a:lnRef>
          <a:fillRef idx="1">
            <a:schemeClr val="lt1"/>
          </a:fillRef>
          <a:effectRef idx="0">
            <a:schemeClr val="accent2"/>
          </a:effectRef>
          <a:fontRef idx="minor">
            <a:schemeClr val="dk1"/>
          </a:fontRef>
        </p:style>
        <p:txBody>
          <a:bodyPr tIns="182880">
            <a:noAutofit/>
          </a:bodyPr>
          <a:lstStyle/>
          <a:p>
            <a:pPr algn="r" rtl="1">
              <a:buClr>
                <a:srgbClr val="FF0000"/>
              </a:buClr>
            </a:pPr>
            <a:r>
              <a:rPr lang="fa-IR" sz="2800" b="1" dirty="0"/>
              <a:t>در دقایق اولیه تولد، نوزاد را پیوسته زیر گرمـازای تابشی ارزیابی نمایید.</a:t>
            </a:r>
          </a:p>
          <a:p>
            <a:pPr algn="r" rtl="1">
              <a:buClr>
                <a:srgbClr val="FF0000"/>
              </a:buClr>
            </a:pPr>
            <a:r>
              <a:rPr lang="fa-IR" sz="2800" b="1" dirty="0"/>
              <a:t>نوزاد را به </a:t>
            </a:r>
            <a:r>
              <a:rPr lang="en-US" sz="2800" b="1" dirty="0"/>
              <a:t>NICU/SCN</a:t>
            </a:r>
            <a:r>
              <a:rPr lang="fa-IR" sz="2800" b="1" dirty="0"/>
              <a:t> منتقل نموده، وی را از نظر قلبی تنفسی و نشانه های حیاتی پایش نمایید.</a:t>
            </a:r>
          </a:p>
          <a:p>
            <a:pPr algn="r" rtl="1">
              <a:buClr>
                <a:srgbClr val="FF0000"/>
              </a:buClr>
            </a:pPr>
            <a:r>
              <a:rPr lang="fa-IR" sz="2800" b="1" dirty="0"/>
              <a:t>چنین نوزادانی اغلب به تنفس کمکی، </a:t>
            </a:r>
            <a:r>
              <a:rPr lang="en-US" sz="2800" b="1" dirty="0"/>
              <a:t>CPAP</a:t>
            </a:r>
            <a:r>
              <a:rPr lang="fa-IR" sz="2800" b="1" dirty="0"/>
              <a:t> از راه بینی، و/ یا اکسیژن مکمل نیاز دارند.</a:t>
            </a:r>
          </a:p>
          <a:p>
            <a:pPr marL="0" indent="0">
              <a:buClr>
                <a:srgbClr val="FF0000"/>
              </a:buClr>
              <a:buNone/>
            </a:pPr>
            <a:endParaRPr lang="en-US" sz="3600" b="1" dirty="0">
              <a:cs typeface="B Nazanin" panose="00000400000000000000" pitchFamily="2" charset="-78"/>
            </a:endParaRPr>
          </a:p>
        </p:txBody>
      </p:sp>
    </p:spTree>
    <p:extLst>
      <p:ext uri="{BB962C8B-B14F-4D97-AF65-F5344CB8AC3E}">
        <p14:creationId xmlns:p14="http://schemas.microsoft.com/office/powerpoint/2010/main" val="1221488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124744"/>
            <a:ext cx="8229600" cy="4525963"/>
          </a:xfrm>
          <a:noFill/>
          <a:ln>
            <a:noFill/>
          </a:ln>
        </p:spPr>
        <p:style>
          <a:lnRef idx="1">
            <a:schemeClr val="accent4"/>
          </a:lnRef>
          <a:fillRef idx="2">
            <a:schemeClr val="accent4"/>
          </a:fillRef>
          <a:effectRef idx="1">
            <a:schemeClr val="accent4"/>
          </a:effectRef>
          <a:fontRef idx="minor">
            <a:schemeClr val="dk1"/>
          </a:fontRef>
        </p:style>
        <p:txBody>
          <a:bodyPr tIns="457200">
            <a:normAutofit fontScale="85000" lnSpcReduction="20000"/>
          </a:bodyPr>
          <a:lstStyle/>
          <a:p>
            <a:pPr marL="0" indent="0" algn="r" rtl="1">
              <a:buNone/>
            </a:pPr>
            <a:r>
              <a:rPr lang="fa-IR" sz="4400" b="1" dirty="0">
                <a:solidFill>
                  <a:schemeClr val="tx1"/>
                </a:solidFill>
                <a:cs typeface="B Nazanin" panose="00000400000000000000" pitchFamily="2" charset="-78"/>
              </a:rPr>
              <a:t>مؤثرترین و مهمترین نوع مداخله در احیای یک نوزاد بد حال کمک به </a:t>
            </a:r>
            <a:r>
              <a:rPr lang="fa-IR" sz="4400" b="1" dirty="0">
                <a:solidFill>
                  <a:srgbClr val="C00000"/>
                </a:solidFill>
                <a:cs typeface="B Nazanin" panose="00000400000000000000" pitchFamily="2" charset="-78"/>
              </a:rPr>
              <a:t>تهویه</a:t>
            </a:r>
            <a:r>
              <a:rPr lang="fa-IR" sz="4400" b="1" dirty="0">
                <a:solidFill>
                  <a:schemeClr val="tx1"/>
                </a:solidFill>
                <a:cs typeface="B Nazanin" panose="00000400000000000000" pitchFamily="2" charset="-78"/>
              </a:rPr>
              <a:t> است.</a:t>
            </a:r>
            <a:endParaRPr lang="en-US" sz="4400" b="1" dirty="0">
              <a:solidFill>
                <a:schemeClr val="tx1"/>
              </a:solidFill>
              <a:cs typeface="B Nazanin" panose="00000400000000000000" pitchFamily="2" charset="-78"/>
            </a:endParaRPr>
          </a:p>
          <a:p>
            <a:pPr marL="0" indent="0">
              <a:buNone/>
            </a:pPr>
            <a:endParaRPr lang="en-US" sz="4000" b="1" dirty="0">
              <a:cs typeface="B Nazanin" panose="00000400000000000000" pitchFamily="2" charset="-78"/>
            </a:endParaRPr>
          </a:p>
          <a:p>
            <a:pPr algn="r" rtl="1">
              <a:buClr>
                <a:srgbClr val="FF0000"/>
              </a:buClr>
              <a:buFont typeface="Wingdings" panose="05000000000000000000" pitchFamily="2" charset="2"/>
              <a:buChar char="v"/>
            </a:pPr>
            <a:r>
              <a:rPr lang="fa-IR" sz="6000" b="1" dirty="0">
                <a:cs typeface="B Nazanin" panose="00000400000000000000" pitchFamily="2" charset="-78"/>
              </a:rPr>
              <a:t>تردید نکنید، تهویه کنید.</a:t>
            </a:r>
            <a:endParaRPr lang="en-US" sz="6000" b="1" dirty="0">
              <a:cs typeface="B Nazanin" panose="00000400000000000000" pitchFamily="2" charset="-78"/>
            </a:endParaRPr>
          </a:p>
        </p:txBody>
      </p:sp>
    </p:spTree>
    <p:extLst>
      <p:ext uri="{BB962C8B-B14F-4D97-AF65-F5344CB8AC3E}">
        <p14:creationId xmlns:p14="http://schemas.microsoft.com/office/powerpoint/2010/main" val="33539439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988840"/>
            <a:ext cx="8229600" cy="4104456"/>
          </a:xfrm>
          <a:noFill/>
          <a:ln>
            <a:noFill/>
          </a:ln>
        </p:spPr>
        <p:style>
          <a:lnRef idx="1">
            <a:schemeClr val="accent4"/>
          </a:lnRef>
          <a:fillRef idx="2">
            <a:schemeClr val="accent4"/>
          </a:fillRef>
          <a:effectRef idx="1">
            <a:schemeClr val="accent4"/>
          </a:effectRef>
          <a:fontRef idx="minor">
            <a:schemeClr val="dk1"/>
          </a:fontRef>
        </p:style>
        <p:txBody>
          <a:bodyPr tIns="0">
            <a:noAutofit/>
          </a:bodyPr>
          <a:lstStyle/>
          <a:p>
            <a:pPr marL="0" indent="0" algn="ctr" rtl="1">
              <a:buNone/>
            </a:pPr>
            <a:r>
              <a:rPr lang="fa-IR" sz="4800" b="1" dirty="0">
                <a:solidFill>
                  <a:schemeClr val="tx1"/>
                </a:solidFill>
                <a:latin typeface="Aller" panose="020B0503030302020204" pitchFamily="34" charset="0"/>
                <a:cs typeface="B Nazanin" panose="00000400000000000000" pitchFamily="2" charset="-78"/>
              </a:rPr>
              <a:t>تهویه مؤثرتقریباً در تمام موارد احیای موفقیت آمیز،  نقش کلیدی دارد.</a:t>
            </a:r>
            <a:endParaRPr lang="en-US" sz="4800" b="1" dirty="0">
              <a:solidFill>
                <a:schemeClr val="tx1"/>
              </a:solidFill>
              <a:latin typeface="Aller" panose="020B0503030302020204" pitchFamily="34" charset="0"/>
              <a:cs typeface="B Nazanin" panose="00000400000000000000" pitchFamily="2" charset="-78"/>
            </a:endParaRPr>
          </a:p>
        </p:txBody>
      </p:sp>
    </p:spTree>
    <p:extLst>
      <p:ext uri="{BB962C8B-B14F-4D97-AF65-F5344CB8AC3E}">
        <p14:creationId xmlns:p14="http://schemas.microsoft.com/office/powerpoint/2010/main" val="1082889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784" y="1700808"/>
            <a:ext cx="4896544" cy="2948908"/>
          </a:xfrm>
          <a:noFill/>
          <a:ln>
            <a:noFill/>
          </a:ln>
        </p:spPr>
        <p:style>
          <a:lnRef idx="2">
            <a:schemeClr val="accent2"/>
          </a:lnRef>
          <a:fillRef idx="1">
            <a:schemeClr val="lt1"/>
          </a:fillRef>
          <a:effectRef idx="0">
            <a:schemeClr val="accent2"/>
          </a:effectRef>
          <a:fontRef idx="minor">
            <a:schemeClr val="dk1"/>
          </a:fontRef>
        </p:style>
        <p:txBody>
          <a:bodyPr rIns="0">
            <a:noAutofit/>
          </a:bodyPr>
          <a:lstStyle/>
          <a:p>
            <a:r>
              <a:rPr lang="fa-IR"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ملاحظات ویژه </a:t>
            </a:r>
            <a:endParaRPr lang="en-GB"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endParaRPr>
          </a:p>
        </p:txBody>
      </p:sp>
    </p:spTree>
    <p:extLst>
      <p:ext uri="{BB962C8B-B14F-4D97-AF65-F5344CB8AC3E}">
        <p14:creationId xmlns:p14="http://schemas.microsoft.com/office/powerpoint/2010/main" val="4196603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00240"/>
            <a:ext cx="8229600" cy="4525963"/>
          </a:xfrm>
        </p:spPr>
        <p:style>
          <a:lnRef idx="2">
            <a:schemeClr val="accent3"/>
          </a:lnRef>
          <a:fillRef idx="1">
            <a:schemeClr val="lt1"/>
          </a:fillRef>
          <a:effectRef idx="0">
            <a:schemeClr val="accent3"/>
          </a:effectRef>
          <a:fontRef idx="minor">
            <a:schemeClr val="dk1"/>
          </a:fontRef>
        </p:style>
        <p:txBody>
          <a:bodyPr tIns="274320" rIns="274320">
            <a:normAutofit fontScale="92500" lnSpcReduction="10000"/>
          </a:bodyPr>
          <a:lstStyle/>
          <a:p>
            <a:pPr marL="0" indent="0" algn="r" rtl="1">
              <a:buClr>
                <a:srgbClr val="C00000"/>
              </a:buClr>
              <a:buNone/>
            </a:pPr>
            <a:r>
              <a:rPr lang="fa-IR" sz="4800" b="1" dirty="0">
                <a:solidFill>
                  <a:srgbClr val="C00000"/>
                </a:solidFill>
                <a:cs typeface="B Nazanin" panose="00000400000000000000" pitchFamily="2" charset="-78"/>
              </a:rPr>
              <a:t>انسداد مکانیکی راه هوایی </a:t>
            </a:r>
          </a:p>
          <a:p>
            <a:pPr marL="514350" indent="-514350" algn="r" rtl="1">
              <a:buClr>
                <a:srgbClr val="C00000"/>
              </a:buClr>
            </a:pPr>
            <a:r>
              <a:rPr lang="fa-IR" sz="4000" b="1" dirty="0">
                <a:cs typeface="B Nazanin" panose="00000400000000000000" pitchFamily="2" charset="-78"/>
              </a:rPr>
              <a:t>مکونیوم یا توپی موکوسی.</a:t>
            </a:r>
          </a:p>
          <a:p>
            <a:pPr marL="514350" indent="-514350" algn="r" rtl="1">
              <a:buClr>
                <a:srgbClr val="C00000"/>
              </a:buClr>
            </a:pPr>
            <a:r>
              <a:rPr lang="fa-IR" sz="4000" b="1" dirty="0">
                <a:cs typeface="B Nazanin" panose="00000400000000000000" pitchFamily="2" charset="-78"/>
              </a:rPr>
              <a:t>آترزی کوآن.</a:t>
            </a:r>
          </a:p>
          <a:p>
            <a:pPr marL="514350" indent="-514350" algn="r" rtl="1">
              <a:buClr>
                <a:srgbClr val="C00000"/>
              </a:buClr>
            </a:pPr>
            <a:r>
              <a:rPr lang="fa-IR" sz="4000" b="1" dirty="0">
                <a:cs typeface="B Nazanin" panose="00000400000000000000" pitchFamily="2" charset="-78"/>
              </a:rPr>
              <a:t>ناهنجاری راه هوایی (مثلاً، سندروم رابین).</a:t>
            </a:r>
          </a:p>
          <a:p>
            <a:pPr marL="514350" indent="-514350" algn="r" rtl="1">
              <a:buClr>
                <a:srgbClr val="C00000"/>
              </a:buClr>
            </a:pPr>
            <a:r>
              <a:rPr lang="fa-IR" sz="4000" b="1" dirty="0">
                <a:cs typeface="B Nazanin" panose="00000400000000000000" pitchFamily="2" charset="-78"/>
              </a:rPr>
              <a:t>سایر موارد نادر.</a:t>
            </a:r>
            <a:endParaRPr lang="en-GB" sz="4000" b="1" dirty="0">
              <a:cs typeface="B Nazanin" panose="00000400000000000000" pitchFamily="2" charset="-78"/>
            </a:endParaRPr>
          </a:p>
        </p:txBody>
      </p:sp>
      <p:sp>
        <p:nvSpPr>
          <p:cNvPr id="5" name="Title 1"/>
          <p:cNvSpPr>
            <a:spLocks noGrp="1"/>
          </p:cNvSpPr>
          <p:nvPr>
            <p:ph type="title"/>
          </p:nvPr>
        </p:nvSpPr>
        <p:spPr>
          <a:xfrm>
            <a:off x="457200" y="485800"/>
            <a:ext cx="8129558"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تهویه ناکارآمد</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894713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هوایی:آترزی کوان</a:t>
            </a:r>
            <a:endParaRPr lang="en-GB"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2632225" y="1556792"/>
            <a:ext cx="3667967" cy="513298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هوایی:آترزی کوان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6" name="Content Placeholder 5"/>
          <p:cNvSpPr>
            <a:spLocks noGrp="1"/>
          </p:cNvSpPr>
          <p:nvPr>
            <p:ph sz="half" idx="1"/>
          </p:nvPr>
        </p:nvSpPr>
        <p:spPr>
          <a:xfrm>
            <a:off x="4499992" y="1988840"/>
            <a:ext cx="4038600" cy="3888432"/>
          </a:xfrm>
        </p:spPr>
        <p:style>
          <a:lnRef idx="2">
            <a:schemeClr val="accent4"/>
          </a:lnRef>
          <a:fillRef idx="1">
            <a:schemeClr val="lt1"/>
          </a:fillRef>
          <a:effectRef idx="0">
            <a:schemeClr val="accent4"/>
          </a:effectRef>
          <a:fontRef idx="minor">
            <a:schemeClr val="dk1"/>
          </a:fontRef>
        </p:style>
        <p:txBody>
          <a:bodyPr>
            <a:normAutofit fontScale="92500"/>
          </a:bodyPr>
          <a:lstStyle/>
          <a:p>
            <a:pPr>
              <a:buClr>
                <a:srgbClr val="FF0000"/>
              </a:buClr>
              <a:buNone/>
            </a:pPr>
            <a:endParaRPr lang="en-GB" sz="2400" b="1" dirty="0">
              <a:cs typeface="B Nazanin" panose="00000400000000000000" pitchFamily="2" charset="-78"/>
            </a:endParaRPr>
          </a:p>
          <a:p>
            <a:pPr algn="r" rtl="1">
              <a:buClr>
                <a:srgbClr val="FF0000"/>
              </a:buClr>
              <a:buNone/>
            </a:pPr>
            <a:r>
              <a:rPr lang="fa-IR" b="1" dirty="0">
                <a:solidFill>
                  <a:srgbClr val="C00000"/>
                </a:solidFill>
                <a:cs typeface="B Nazanin" panose="00000400000000000000" pitchFamily="2" charset="-78"/>
              </a:rPr>
              <a:t>درمان اولیه</a:t>
            </a:r>
            <a:endParaRPr lang="en-GB" b="1" dirty="0">
              <a:solidFill>
                <a:srgbClr val="C00000"/>
              </a:solidFill>
              <a:cs typeface="B Nazanin" panose="00000400000000000000" pitchFamily="2" charset="-78"/>
            </a:endParaRPr>
          </a:p>
          <a:p>
            <a:pPr algn="r" rtl="1">
              <a:buClr>
                <a:srgbClr val="FF0000"/>
              </a:buClr>
            </a:pPr>
            <a:r>
              <a:rPr lang="fa-IR" sz="2400" b="1" dirty="0">
                <a:cs typeface="B Nazanin" panose="00000400000000000000" pitchFamily="2" charset="-78"/>
              </a:rPr>
              <a:t>راه هوایی دهانی تعبیه نمایید.</a:t>
            </a:r>
          </a:p>
          <a:p>
            <a:pPr algn="r" rtl="1">
              <a:buClr>
                <a:srgbClr val="FF0000"/>
              </a:buClr>
            </a:pPr>
            <a:r>
              <a:rPr lang="fa-IR" sz="2400" b="1" dirty="0">
                <a:cs typeface="B Nazanin" panose="00000400000000000000" pitchFamily="2" charset="-78"/>
              </a:rPr>
              <a:t>از لوله نای به عنوان راه هوایی دهانی استفاده نمایید</a:t>
            </a:r>
            <a:r>
              <a:rPr lang="fa-IR" sz="2400" b="1" dirty="0" smtClean="0">
                <a:cs typeface="B Nazanin" panose="00000400000000000000" pitchFamily="2" charset="-78"/>
              </a:rPr>
              <a:t>.</a:t>
            </a:r>
          </a:p>
          <a:p>
            <a:pPr algn="r" rtl="1">
              <a:buClr>
                <a:srgbClr val="FF0000"/>
              </a:buClr>
            </a:pPr>
            <a:r>
              <a:rPr lang="fa-IR" sz="2400" b="1" dirty="0" smtClean="0">
                <a:cs typeface="B Nazanin" panose="00000400000000000000" pitchFamily="2" charset="-78"/>
              </a:rPr>
              <a:t>از پستانک با ته بریده شده استفاده کنید</a:t>
            </a:r>
            <a:r>
              <a:rPr lang="en-US" sz="2400" dirty="0" err="1" smtClean="0"/>
              <a:t>McGovernNipple</a:t>
            </a:r>
            <a:r>
              <a:rPr lang="en-US" sz="2400" dirty="0"/>
              <a:t>:</a:t>
            </a:r>
            <a:endParaRPr lang="en-GB" sz="2400" b="1" dirty="0">
              <a:cs typeface="B Nazanin" panose="00000400000000000000" pitchFamily="2" charset="-78"/>
            </a:endParaRPr>
          </a:p>
          <a:p>
            <a:pPr algn="r" rtl="1">
              <a:buClr>
                <a:srgbClr val="FF0000"/>
              </a:buClr>
            </a:pPr>
            <a:endParaRPr lang="en-GB" sz="2400" b="1"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971600" y="2017191"/>
            <a:ext cx="3022294" cy="3860081"/>
          </a:xfrm>
          <a:prstGeom prst="rect">
            <a:avLst/>
          </a:prstGeom>
        </p:spPr>
      </p:pic>
    </p:spTree>
    <p:extLst>
      <p:ext uri="{BB962C8B-B14F-4D97-AF65-F5344CB8AC3E}">
        <p14:creationId xmlns:p14="http://schemas.microsoft.com/office/powerpoint/2010/main" val="30102380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74638"/>
            <a:ext cx="8258204"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691680" y="1596219"/>
            <a:ext cx="5832648" cy="5145149"/>
          </a:xfrm>
          <a:prstGeom prst="rect">
            <a:avLst/>
          </a:prstGeom>
        </p:spPr>
      </p:pic>
    </p:spTree>
    <p:extLst>
      <p:ext uri="{BB962C8B-B14F-4D97-AF65-F5344CB8AC3E}">
        <p14:creationId xmlns:p14="http://schemas.microsoft.com/office/powerpoint/2010/main" val="3710938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8572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p:txBody>
          <a:bodyPr/>
          <a:lstStyle/>
          <a:p>
            <a:pPr>
              <a:buClr>
                <a:srgbClr val="C00000"/>
              </a:buClr>
            </a:pPr>
            <a:endParaRPr lang="en-GB" b="1" dirty="0"/>
          </a:p>
          <a:p>
            <a:pPr marL="0" indent="0">
              <a:buClr>
                <a:srgbClr val="C00000"/>
              </a:buClr>
              <a:buNone/>
            </a:pPr>
            <a:endParaRPr lang="en-GB" b="1" dirty="0"/>
          </a:p>
        </p:txBody>
      </p:sp>
      <p:pic>
        <p:nvPicPr>
          <p:cNvPr id="5" name="Picture 4"/>
          <p:cNvPicPr>
            <a:picLocks noChangeAspect="1"/>
          </p:cNvPicPr>
          <p:nvPr/>
        </p:nvPicPr>
        <p:blipFill>
          <a:blip r:embed="rId3"/>
          <a:stretch>
            <a:fillRect/>
          </a:stretch>
        </p:blipFill>
        <p:spPr>
          <a:xfrm>
            <a:off x="2144392" y="1569144"/>
            <a:ext cx="5235920" cy="5100216"/>
          </a:xfrm>
          <a:prstGeom prst="rect">
            <a:avLst/>
          </a:prstGeom>
        </p:spPr>
      </p:pic>
    </p:spTree>
    <p:extLst>
      <p:ext uri="{BB962C8B-B14F-4D97-AF65-F5344CB8AC3E}">
        <p14:creationId xmlns:p14="http://schemas.microsoft.com/office/powerpoint/2010/main" val="155851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تعریف</a:t>
            </a:r>
            <a:r>
              <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
        <p:nvSpPr>
          <p:cNvPr id="3" name="Content Placeholder 2"/>
          <p:cNvSpPr>
            <a:spLocks noGrp="1"/>
          </p:cNvSpPr>
          <p:nvPr>
            <p:ph idx="1"/>
          </p:nvPr>
        </p:nvSpPr>
        <p:spPr>
          <a:xfrm>
            <a:off x="457200" y="1777678"/>
            <a:ext cx="8229600" cy="4315618"/>
          </a:xfrm>
        </p:spPr>
        <p:style>
          <a:lnRef idx="2">
            <a:schemeClr val="accent2"/>
          </a:lnRef>
          <a:fillRef idx="1">
            <a:schemeClr val="lt1"/>
          </a:fillRef>
          <a:effectRef idx="0">
            <a:schemeClr val="accent2"/>
          </a:effectRef>
          <a:fontRef idx="minor">
            <a:schemeClr val="dk1"/>
          </a:fontRef>
        </p:style>
        <p:txBody>
          <a:bodyPr tIns="182880" rIns="274320">
            <a:normAutofit fontScale="77500" lnSpcReduction="20000"/>
          </a:bodyPr>
          <a:lstStyle/>
          <a:p>
            <a:pPr marL="57150" indent="-57150" algn="r" rtl="1">
              <a:buClr>
                <a:srgbClr val="FF0000"/>
              </a:buClr>
              <a:buNone/>
            </a:pPr>
            <a:r>
              <a:rPr lang="fa-IR" sz="5200" b="1" dirty="0">
                <a:solidFill>
                  <a:srgbClr val="C00000"/>
                </a:solidFill>
                <a:cs typeface="B Nazanin" panose="00000400000000000000" pitchFamily="2" charset="-78"/>
              </a:rPr>
              <a:t>آنسفالوپاتی هیپوکسیک-ایسکمیک</a:t>
            </a:r>
          </a:p>
          <a:p>
            <a:pPr marL="0" indent="0" algn="r" rtl="1">
              <a:buClr>
                <a:srgbClr val="FF0000"/>
              </a:buClr>
              <a:buNone/>
            </a:pPr>
            <a:r>
              <a:rPr lang="fa-IR" sz="4400" b="1" dirty="0">
                <a:solidFill>
                  <a:schemeClr val="tx1"/>
                </a:solidFill>
                <a:cs typeface="B Nazanin" panose="00000400000000000000" pitchFamily="2" charset="-78"/>
              </a:rPr>
              <a:t>عبارت است از بروز رفتار عصبی غیر طبیعی در دوره نوزادی ناشی از رخداد هیپوکسیک-ایسکمیک. شدت آنسفالـوپاتی، بسـته بـه نشانه ها و یافته هـای بالینی، ممـکن است خفیف، متوسط، یا شدید باشد.</a:t>
            </a:r>
          </a:p>
        </p:txBody>
      </p:sp>
    </p:spTree>
    <p:extLst>
      <p:ext uri="{BB962C8B-B14F-4D97-AF65-F5344CB8AC3E}">
        <p14:creationId xmlns:p14="http://schemas.microsoft.com/office/powerpoint/2010/main" val="11336669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3797" y="228600"/>
            <a:ext cx="8334667" cy="112869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581025" y="1628800"/>
            <a:ext cx="7981950" cy="4495800"/>
          </a:xfrm>
          <a:prstGeom prst="rect">
            <a:avLst/>
          </a:prstGeom>
        </p:spPr>
      </p:pic>
    </p:spTree>
    <p:extLst>
      <p:ext uri="{BB962C8B-B14F-4D97-AF65-F5344CB8AC3E}">
        <p14:creationId xmlns:p14="http://schemas.microsoft.com/office/powerpoint/2010/main" val="559819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pic>
        <p:nvPicPr>
          <p:cNvPr id="3" name="Picture 2"/>
          <p:cNvPicPr>
            <a:picLocks noChangeAspect="1"/>
          </p:cNvPicPr>
          <p:nvPr/>
        </p:nvPicPr>
        <p:blipFill>
          <a:blip r:embed="rId3"/>
          <a:stretch>
            <a:fillRect/>
          </a:stretch>
        </p:blipFill>
        <p:spPr>
          <a:xfrm>
            <a:off x="1619672" y="1556792"/>
            <a:ext cx="6022546" cy="5104408"/>
          </a:xfrm>
          <a:prstGeom prst="rect">
            <a:avLst/>
          </a:prstGeom>
        </p:spPr>
      </p:pic>
    </p:spTree>
    <p:extLst>
      <p:ext uri="{BB962C8B-B14F-4D97-AF65-F5344CB8AC3E}">
        <p14:creationId xmlns:p14="http://schemas.microsoft.com/office/powerpoint/2010/main" val="2335822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sz="half" idx="1"/>
          </p:nvPr>
        </p:nvSpPr>
        <p:spPr>
          <a:xfrm>
            <a:off x="4499992" y="1831995"/>
            <a:ext cx="4248472" cy="4045277"/>
          </a:xfrm>
          <a:ln>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r" rtl="1">
              <a:buClr>
                <a:srgbClr val="FF0000"/>
              </a:buClr>
              <a:buNone/>
            </a:pPr>
            <a:endParaRPr lang="fa-IR" sz="3200" b="1" dirty="0">
              <a:cs typeface="B Nazanin" panose="00000400000000000000" pitchFamily="2" charset="-78"/>
            </a:endParaRPr>
          </a:p>
          <a:p>
            <a:pPr algn="r" rtl="1">
              <a:buClr>
                <a:srgbClr val="FF0000"/>
              </a:buClr>
            </a:pPr>
            <a:r>
              <a:rPr lang="fa-IR" sz="3200" b="1" dirty="0">
                <a:cs typeface="B Nazanin" panose="00000400000000000000" pitchFamily="2" charset="-78"/>
              </a:rPr>
              <a:t>در سندروم رابین می توان با عبور یک لـوله بینی از خلف حلق و خواباندن به شکم بـه نوزاد کمک کرد.</a:t>
            </a:r>
            <a:endParaRPr lang="en-GB" sz="3200" b="1" dirty="0">
              <a:cs typeface="B Nazanin" panose="00000400000000000000" pitchFamily="2" charset="-78"/>
            </a:endParaRPr>
          </a:p>
        </p:txBody>
      </p:sp>
      <p:pic>
        <p:nvPicPr>
          <p:cNvPr id="6" name="Picture 2" descr="C:\Users\Niknafs\Pictures\s398.jpg"/>
          <p:cNvPicPr>
            <a:picLocks noGrp="1" noChangeAspect="1" noChangeArrowheads="1"/>
          </p:cNvPicPr>
          <p:nvPr>
            <p:ph sz="half" idx="2"/>
          </p:nvPr>
        </p:nvPicPr>
        <p:blipFill>
          <a:blip r:embed="rId3"/>
          <a:stretch>
            <a:fillRect/>
          </a:stretch>
        </p:blipFill>
        <p:spPr bwMode="auto">
          <a:xfrm>
            <a:off x="833495" y="1810695"/>
            <a:ext cx="3738505" cy="4066577"/>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1995"/>
            <a:ext cx="8229600" cy="3541221"/>
          </a:xfrm>
        </p:spPr>
        <p:style>
          <a:lnRef idx="2">
            <a:schemeClr val="accent3"/>
          </a:lnRef>
          <a:fillRef idx="1">
            <a:schemeClr val="lt1"/>
          </a:fillRef>
          <a:effectRef idx="0">
            <a:schemeClr val="accent3"/>
          </a:effectRef>
          <a:fontRef idx="minor">
            <a:schemeClr val="dk1"/>
          </a:fontRef>
        </p:style>
        <p:txBody>
          <a:bodyPr tIns="91440">
            <a:normAutofit fontScale="92500" lnSpcReduction="20000"/>
          </a:bodyPr>
          <a:lstStyle/>
          <a:p>
            <a:pPr algn="r" rtl="1">
              <a:buClr>
                <a:srgbClr val="C00000"/>
              </a:buClr>
            </a:pPr>
            <a:r>
              <a:rPr lang="en-GB" sz="4000" b="1" dirty="0">
                <a:cs typeface="B Nazanin" panose="00000400000000000000" pitchFamily="2" charset="-78"/>
              </a:rPr>
              <a:t> </a:t>
            </a:r>
            <a:r>
              <a:rPr lang="fa-IR" sz="4000" b="1" dirty="0">
                <a:cs typeface="B Nazanin" panose="00000400000000000000" pitchFamily="2" charset="-78"/>
              </a:rPr>
              <a:t>لوله بینی- حلقی می تواند یک کاتتر درشت (</a:t>
            </a:r>
            <a:r>
              <a:rPr lang="en-US" sz="4000" b="1" dirty="0">
                <a:cs typeface="B Nazanin" panose="00000400000000000000" pitchFamily="2" charset="-78"/>
              </a:rPr>
              <a:t>F</a:t>
            </a:r>
            <a:r>
              <a:rPr lang="fa-IR" sz="4000" b="1" dirty="0">
                <a:cs typeface="B Nazanin" panose="00000400000000000000" pitchFamily="2" charset="-78"/>
              </a:rPr>
              <a:t> 12)، یـا یک لوله نای ریز (2/5 میلی متر)، بـاشد که از بینی عبور داده می شود و نـوک آن پس از عبور از قاعده زبـان در خلف حلق قرار می گیرد.</a:t>
            </a:r>
            <a:endParaRPr lang="en-GB" sz="4000" b="1" dirty="0">
              <a:cs typeface="B Nazanin" panose="00000400000000000000" pitchFamily="2" charset="-78"/>
            </a:endParaRPr>
          </a:p>
        </p:txBody>
      </p:sp>
      <p:sp>
        <p:nvSpPr>
          <p:cNvPr id="5" name="Title 1"/>
          <p:cNvSpPr>
            <a:spLocks noGrp="1"/>
          </p:cNvSpPr>
          <p:nvPr>
            <p:ph type="title"/>
          </p:nvPr>
        </p:nvSpPr>
        <p:spPr>
          <a:xfrm>
            <a:off x="457200"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Tree>
    <p:extLst>
      <p:ext uri="{BB962C8B-B14F-4D97-AF65-F5344CB8AC3E}">
        <p14:creationId xmlns:p14="http://schemas.microsoft.com/office/powerpoint/2010/main" val="6408812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047449"/>
            <a:ext cx="7830612" cy="2389663"/>
          </a:xfrm>
        </p:spPr>
        <p:style>
          <a:lnRef idx="2">
            <a:schemeClr val="accent3"/>
          </a:lnRef>
          <a:fillRef idx="1">
            <a:schemeClr val="lt1"/>
          </a:fillRef>
          <a:effectRef idx="0">
            <a:schemeClr val="accent3"/>
          </a:effectRef>
          <a:fontRef idx="minor">
            <a:schemeClr val="dk1"/>
          </a:fontRef>
        </p:style>
        <p:txBody>
          <a:bodyPr tIns="274320">
            <a:normAutofit fontScale="92500"/>
          </a:bodyPr>
          <a:lstStyle/>
          <a:p>
            <a:pPr algn="r" rtl="1">
              <a:buClr>
                <a:srgbClr val="C00000"/>
              </a:buClr>
            </a:pPr>
            <a:r>
              <a:rPr lang="fa-IR" sz="4000" b="1" dirty="0">
                <a:cs typeface="B Nazanin" panose="00000400000000000000" pitchFamily="2" charset="-78"/>
              </a:rPr>
              <a:t>در نـوزاد مبتلا به سنـدروم رابین، معمولاً لوله گذاری نای بسیار مشکل است.</a:t>
            </a:r>
            <a:endParaRPr lang="en-GB" sz="4000" b="1" dirty="0">
              <a:cs typeface="B Nazanin" panose="00000400000000000000" pitchFamily="2" charset="-78"/>
            </a:endParaRPr>
          </a:p>
        </p:txBody>
      </p:sp>
      <p:sp>
        <p:nvSpPr>
          <p:cNvPr id="5" name="Title 1"/>
          <p:cNvSpPr>
            <a:spLocks noGrp="1"/>
          </p:cNvSpPr>
          <p:nvPr>
            <p:ph type="title"/>
          </p:nvPr>
        </p:nvSpPr>
        <p:spPr>
          <a:xfrm>
            <a:off x="457200" y="629816"/>
            <a:ext cx="8207829"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انسداد مکانیکی راه هوایی: سندروم رابین</a:t>
            </a:r>
            <a:r>
              <a:rPr lang="en-GB"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a:t>
            </a:r>
          </a:p>
        </p:txBody>
      </p:sp>
    </p:spTree>
    <p:extLst>
      <p:ext uri="{BB962C8B-B14F-4D97-AF65-F5344CB8AC3E}">
        <p14:creationId xmlns:p14="http://schemas.microsoft.com/office/powerpoint/2010/main" val="290699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6" y="1683658"/>
            <a:ext cx="8236148" cy="4556794"/>
          </a:xfrm>
        </p:spPr>
        <p:style>
          <a:lnRef idx="2">
            <a:schemeClr val="accent3"/>
          </a:lnRef>
          <a:fillRef idx="1">
            <a:schemeClr val="lt1"/>
          </a:fillRef>
          <a:effectRef idx="0">
            <a:schemeClr val="accent3"/>
          </a:effectRef>
          <a:fontRef idx="minor">
            <a:schemeClr val="dk1"/>
          </a:fontRef>
        </p:style>
        <p:txBody>
          <a:bodyPr>
            <a:normAutofit/>
          </a:bodyPr>
          <a:lstStyle/>
          <a:p>
            <a:pPr algn="r" rtl="1">
              <a:buClr>
                <a:srgbClr val="C00000"/>
              </a:buClr>
            </a:pPr>
            <a:r>
              <a:rPr lang="fa-IR" sz="4000" b="1" dirty="0" smtClean="0">
                <a:cs typeface="B Nazanin" panose="00000400000000000000" pitchFamily="2" charset="-78"/>
              </a:rPr>
              <a:t>پنوموتوراکس</a:t>
            </a:r>
            <a:r>
              <a:rPr lang="fa-IR" sz="4000" b="1" dirty="0">
                <a:cs typeface="B Nazanin" panose="00000400000000000000" pitchFamily="2" charset="-78"/>
              </a:rPr>
              <a:t>.</a:t>
            </a:r>
          </a:p>
          <a:p>
            <a:pPr algn="r" rtl="1">
              <a:buClr>
                <a:srgbClr val="C00000"/>
              </a:buClr>
            </a:pPr>
            <a:r>
              <a:rPr lang="fa-IR" sz="4000" b="1" dirty="0">
                <a:cs typeface="B Nazanin" panose="00000400000000000000" pitchFamily="2" charset="-78"/>
              </a:rPr>
              <a:t>وجود مادرزادی مایع در پلور.</a:t>
            </a:r>
          </a:p>
          <a:p>
            <a:pPr algn="r" rtl="1">
              <a:buClr>
                <a:srgbClr val="C00000"/>
              </a:buClr>
            </a:pPr>
            <a:r>
              <a:rPr lang="fa-IR" sz="4000" b="1" dirty="0">
                <a:cs typeface="B Nazanin" panose="00000400000000000000" pitchFamily="2" charset="-78"/>
              </a:rPr>
              <a:t>هیپوپلازی ریه.</a:t>
            </a:r>
          </a:p>
          <a:p>
            <a:pPr algn="r" rtl="1">
              <a:buClr>
                <a:srgbClr val="C00000"/>
              </a:buClr>
            </a:pPr>
            <a:r>
              <a:rPr lang="fa-IR" sz="4000" b="1" dirty="0">
                <a:cs typeface="B Nazanin" panose="00000400000000000000" pitchFamily="2" charset="-78"/>
              </a:rPr>
              <a:t>نوزاد بی نهایت کم وزن.</a:t>
            </a:r>
          </a:p>
          <a:p>
            <a:pPr algn="r" rtl="1">
              <a:buClr>
                <a:srgbClr val="C00000"/>
              </a:buClr>
            </a:pPr>
            <a:r>
              <a:rPr lang="fa-IR" sz="4000" b="1" dirty="0">
                <a:cs typeface="B Nazanin" panose="00000400000000000000" pitchFamily="2" charset="-78"/>
              </a:rPr>
              <a:t>پنومونی مادرزادی.</a:t>
            </a:r>
            <a:endParaRPr lang="en-GB" sz="4000" b="1" dirty="0">
              <a:cs typeface="B Nazanin" panose="00000400000000000000" pitchFamily="2" charset="-78"/>
            </a:endParaRPr>
          </a:p>
          <a:p>
            <a:pPr marL="0" indent="0">
              <a:buClr>
                <a:srgbClr val="C00000"/>
              </a:buClr>
              <a:buNone/>
            </a:pPr>
            <a:endParaRPr lang="en-GB" sz="4000" b="1" dirty="0">
              <a:cs typeface="B Nazanin" panose="00000400000000000000" pitchFamily="2" charset="-78"/>
            </a:endParaRPr>
          </a:p>
        </p:txBody>
      </p:sp>
      <p:sp>
        <p:nvSpPr>
          <p:cNvPr id="5" name="Title 1"/>
          <p:cNvSpPr>
            <a:spLocks noGrp="1"/>
          </p:cNvSpPr>
          <p:nvPr>
            <p:ph type="title"/>
          </p:nvPr>
        </p:nvSpPr>
        <p:spPr>
          <a:xfrm>
            <a:off x="546898" y="404664"/>
            <a:ext cx="8129558"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buClr>
                <a:srgbClr val="C00000"/>
              </a:buClr>
            </a:pPr>
            <a:r>
              <a:rPr lang="fa-IR" b="1" dirty="0">
                <a:solidFill>
                  <a:srgbClr val="C00000"/>
                </a:solidFill>
                <a:cs typeface="B Nazanin" panose="00000400000000000000" pitchFamily="2" charset="-78"/>
              </a:rPr>
              <a:t>اختلال عملکرد ریه</a:t>
            </a:r>
            <a:endParaRPr lang="en-GB" b="1" dirty="0">
              <a:solidFill>
                <a:srgbClr val="C0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5616" y="764704"/>
            <a:ext cx="5919167" cy="5247071"/>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0099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اختلال عملکرد ریه</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611560" y="1571612"/>
            <a:ext cx="7830612" cy="4525963"/>
          </a:xfrm>
        </p:spPr>
        <p:style>
          <a:lnRef idx="2">
            <a:schemeClr val="accent3"/>
          </a:lnRef>
          <a:fillRef idx="1">
            <a:schemeClr val="lt1"/>
          </a:fillRef>
          <a:effectRef idx="0">
            <a:schemeClr val="accent3"/>
          </a:effectRef>
          <a:fontRef idx="minor">
            <a:schemeClr val="dk1"/>
          </a:fontRef>
        </p:style>
        <p:txBody>
          <a:bodyPr tIns="91440">
            <a:noAutofit/>
          </a:bodyPr>
          <a:lstStyle/>
          <a:p>
            <a:pPr algn="r" rtl="1">
              <a:buClr>
                <a:srgbClr val="C00000"/>
              </a:buClr>
              <a:buNone/>
            </a:pPr>
            <a:r>
              <a:rPr lang="fa-IR" sz="4800" b="1" dirty="0">
                <a:solidFill>
                  <a:srgbClr val="C00000"/>
                </a:solidFill>
                <a:cs typeface="B Nazanin" panose="00000400000000000000" pitchFamily="2" charset="-78"/>
              </a:rPr>
              <a:t>پنوموتوراکس </a:t>
            </a:r>
            <a:r>
              <a:rPr lang="en-US" sz="4800" b="1" dirty="0">
                <a:solidFill>
                  <a:srgbClr val="C00000"/>
                </a:solidFill>
                <a:cs typeface="B Nazanin" panose="00000400000000000000" pitchFamily="2" charset="-78"/>
              </a:rPr>
              <a:t>(PTX)</a:t>
            </a:r>
            <a:endParaRPr lang="en-GB" sz="4800" b="1" dirty="0">
              <a:solidFill>
                <a:srgbClr val="C00000"/>
              </a:solidFill>
              <a:cs typeface="B Nazanin" panose="00000400000000000000" pitchFamily="2" charset="-78"/>
            </a:endParaRPr>
          </a:p>
          <a:p>
            <a:pPr algn="r" defTabSz="927100" rtl="1">
              <a:buClr>
                <a:srgbClr val="C00000"/>
              </a:buClr>
              <a:tabLst>
                <a:tab pos="3670300" algn="l"/>
              </a:tabLst>
            </a:pPr>
            <a:r>
              <a:rPr lang="fa-IR" sz="3600" b="1" dirty="0">
                <a:latin typeface="Aller" panose="020B0503030302020204" pitchFamily="34" charset="0"/>
                <a:cs typeface="B Nazanin" panose="00000400000000000000" pitchFamily="2" charset="-78"/>
              </a:rPr>
              <a:t>در شرایط اورژانس می توان بـه وسیله ترانس ایلومیناسیون به وجود </a:t>
            </a:r>
            <a:r>
              <a:rPr lang="en-US" sz="3600" b="1" dirty="0">
                <a:latin typeface="Aller" panose="020B0503030302020204" pitchFamily="34" charset="0"/>
                <a:cs typeface="B Nazanin" panose="00000400000000000000" pitchFamily="2" charset="-78"/>
              </a:rPr>
              <a:t>PTX</a:t>
            </a:r>
            <a:r>
              <a:rPr lang="fa-IR" sz="3600" b="1" dirty="0">
                <a:latin typeface="Aller" panose="020B0503030302020204" pitchFamily="34" charset="0"/>
                <a:cs typeface="B Nazanin" panose="00000400000000000000" pitchFamily="2" charset="-78"/>
              </a:rPr>
              <a:t> پی بـرد و با استفاده از یـک سوزن آن را تخلیه کرد.</a:t>
            </a:r>
            <a:endParaRPr lang="en-GB" sz="3600" b="1" dirty="0">
              <a:latin typeface="Aller" panose="020B0503030302020204" pitchFamily="34" charset="0"/>
              <a:cs typeface="B Nazanin" panose="00000400000000000000" pitchFamily="2" charset="-78"/>
            </a:endParaRPr>
          </a:p>
        </p:txBody>
      </p:sp>
    </p:spTree>
    <p:extLst>
      <p:ext uri="{BB962C8B-B14F-4D97-AF65-F5344CB8AC3E}">
        <p14:creationId xmlns:p14="http://schemas.microsoft.com/office/powerpoint/2010/main" val="23614738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363272" cy="4525963"/>
          </a:xfrm>
        </p:spPr>
        <p:style>
          <a:lnRef idx="2">
            <a:schemeClr val="accent3"/>
          </a:lnRef>
          <a:fillRef idx="1">
            <a:schemeClr val="lt1"/>
          </a:fillRef>
          <a:effectRef idx="0">
            <a:schemeClr val="accent3"/>
          </a:effectRef>
          <a:fontRef idx="minor">
            <a:schemeClr val="dk1"/>
          </a:fontRef>
        </p:style>
        <p:txBody>
          <a:bodyPr tIns="274320" rIns="365760">
            <a:normAutofit fontScale="85000" lnSpcReduction="10000"/>
          </a:bodyPr>
          <a:lstStyle/>
          <a:p>
            <a:pPr marL="0" indent="0" algn="r" rtl="1">
              <a:buClr>
                <a:srgbClr val="FF0000"/>
              </a:buClr>
              <a:buNone/>
            </a:pPr>
            <a:r>
              <a:rPr lang="fa-IR" sz="4200" b="1" dirty="0">
                <a:cs typeface="B Nazanin" panose="00000400000000000000" pitchFamily="2" charset="-78"/>
              </a:rPr>
              <a:t>یک سوزن در </a:t>
            </a:r>
            <a:r>
              <a:rPr lang="fa-IR" sz="4200" b="1" dirty="0">
                <a:solidFill>
                  <a:srgbClr val="C00000"/>
                </a:solidFill>
                <a:cs typeface="B Nazanin" panose="00000400000000000000" pitchFamily="2" charset="-78"/>
              </a:rPr>
              <a:t>چهارمین</a:t>
            </a:r>
            <a:r>
              <a:rPr lang="fa-IR" sz="4200" b="1" dirty="0">
                <a:cs typeface="B Nazanin" panose="00000400000000000000" pitchFamily="2" charset="-78"/>
              </a:rPr>
              <a:t> فضای بین دنده ای، روی خط زیر بغلی قدامی یا در </a:t>
            </a:r>
            <a:r>
              <a:rPr lang="fa-IR" sz="4200" b="1" dirty="0">
                <a:solidFill>
                  <a:srgbClr val="C00000"/>
                </a:solidFill>
                <a:cs typeface="B Nazanin" panose="00000400000000000000" pitchFamily="2" charset="-78"/>
              </a:rPr>
              <a:t>دومین</a:t>
            </a:r>
            <a:r>
              <a:rPr lang="fa-IR" sz="4200" b="1" dirty="0">
                <a:cs typeface="B Nazanin" panose="00000400000000000000" pitchFamily="2" charset="-78"/>
              </a:rPr>
              <a:t> فضای بین دنده ای، روی خط میـان ترقوه ای فـرو کنید. توجه داشته باشید که نوزاد را به پهلو بچرخانید بـه طوری که محل سوزن زدن بالا قرار گیرد.</a:t>
            </a:r>
            <a:endParaRPr lang="en-US" sz="4200" b="1" dirty="0">
              <a:cs typeface="B Nazanin" panose="00000400000000000000" pitchFamily="2" charset="-78"/>
            </a:endParaRPr>
          </a:p>
        </p:txBody>
      </p:sp>
      <p:sp>
        <p:nvSpPr>
          <p:cNvPr id="4" name="Title 1"/>
          <p:cNvSpPr>
            <a:spLocks noGrp="1"/>
          </p:cNvSpPr>
          <p:nvPr>
            <p:ph type="title"/>
          </p:nvPr>
        </p:nvSpPr>
        <p:spPr>
          <a:xfrm>
            <a:off x="395536" y="274638"/>
            <a:ext cx="828092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تخلیه هوا یا مایع از پلور</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7548312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14" y="604082"/>
            <a:ext cx="8257234" cy="5777246"/>
          </a:xfrm>
          <a:prstGeom prst="rect">
            <a:avLst/>
          </a:prstGeom>
        </p:spPr>
      </p:pic>
    </p:spTree>
    <p:extLst>
      <p:ext uri="{BB962C8B-B14F-4D97-AF65-F5344CB8AC3E}">
        <p14:creationId xmlns:p14="http://schemas.microsoft.com/office/powerpoint/2010/main" val="303797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تعریف</a:t>
            </a:r>
            <a:r>
              <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urlz MT" panose="04040404050702020202" pitchFamily="82" charset="0"/>
                <a:cs typeface="B Nazanin" panose="00000400000000000000" pitchFamily="2" charset="-78"/>
              </a:rPr>
              <a:t> </a:t>
            </a:r>
          </a:p>
        </p:txBody>
      </p:sp>
      <p:sp>
        <p:nvSpPr>
          <p:cNvPr id="3" name="Content Placeholder 2"/>
          <p:cNvSpPr>
            <a:spLocks noGrp="1"/>
          </p:cNvSpPr>
          <p:nvPr>
            <p:ph idx="1"/>
          </p:nvPr>
        </p:nvSpPr>
        <p:spPr>
          <a:xfrm>
            <a:off x="323528" y="1777678"/>
            <a:ext cx="8363272" cy="4315618"/>
          </a:xfrm>
        </p:spPr>
        <p:style>
          <a:lnRef idx="2">
            <a:schemeClr val="accent2"/>
          </a:lnRef>
          <a:fillRef idx="1">
            <a:schemeClr val="lt1"/>
          </a:fillRef>
          <a:effectRef idx="0">
            <a:schemeClr val="accent2"/>
          </a:effectRef>
          <a:fontRef idx="minor">
            <a:schemeClr val="dk1"/>
          </a:fontRef>
        </p:style>
        <p:txBody>
          <a:bodyPr rIns="182880">
            <a:normAutofit lnSpcReduction="10000"/>
          </a:bodyPr>
          <a:lstStyle/>
          <a:p>
            <a:pPr marL="57150" indent="-57150" algn="r" rtl="1">
              <a:buClr>
                <a:srgbClr val="FF0000"/>
              </a:buClr>
              <a:buNone/>
            </a:pPr>
            <a:r>
              <a:rPr lang="fa-IR" sz="6500" b="1" dirty="0">
                <a:solidFill>
                  <a:srgbClr val="C00000"/>
                </a:solidFill>
                <a:cs typeface="B Nazanin" panose="00000400000000000000" pitchFamily="2" charset="-78"/>
              </a:rPr>
              <a:t>دپرسیون نوزادی </a:t>
            </a:r>
          </a:p>
          <a:p>
            <a:pPr marL="0" indent="0" algn="r" rtl="1">
              <a:buClr>
                <a:srgbClr val="FF0000"/>
              </a:buClr>
              <a:buNone/>
            </a:pPr>
            <a:r>
              <a:rPr lang="fa-IR" sz="4400" b="1" dirty="0">
                <a:solidFill>
                  <a:schemeClr val="tx1"/>
                </a:solidFill>
                <a:cs typeface="B Nazanin" panose="00000400000000000000" pitchFamily="2" charset="-78"/>
              </a:rPr>
              <a:t>دپرسیـون نوزادی یک اصطلاح کلـی است برای نوزادی که تولد وی طولانی شده است. نمره اپگار این نوزادان معمولا پایین است.</a:t>
            </a:r>
          </a:p>
        </p:txBody>
      </p:sp>
    </p:spTree>
    <p:extLst>
      <p:ext uri="{BB962C8B-B14F-4D97-AF65-F5344CB8AC3E}">
        <p14:creationId xmlns:p14="http://schemas.microsoft.com/office/powerpoint/2010/main" val="279072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6" y="290286"/>
            <a:ext cx="8222343" cy="1127352"/>
          </a:xfrm>
        </p:spPr>
        <p:txBody>
          <a:bodyPr>
            <a:normAutofit fontScale="90000"/>
          </a:bodyPr>
          <a:lstStyle/>
          <a:p>
            <a:r>
              <a:rPr lang="fa-IR" sz="6000" b="1" dirty="0">
                <a:ln w="13462">
                  <a:solidFill>
                    <a:schemeClr val="bg1"/>
                  </a:solidFill>
                  <a:prstDash val="solid"/>
                </a:ln>
                <a:solidFill>
                  <a:srgbClr val="C00000"/>
                </a:solidFill>
                <a:effectLst>
                  <a:outerShdw blurRad="60007" dist="310007" dir="7680000" sy="30000" kx="1300200" algn="ctr" rotWithShape="0">
                    <a:prstClr val="black">
                      <a:alpha val="32000"/>
                    </a:prstClr>
                  </a:outerShdw>
                </a:effectLst>
                <a:cs typeface="B Nazanin" panose="00000400000000000000" pitchFamily="2" charset="-78"/>
              </a:rPr>
              <a:t>تخلیه پنوموتوراکس و مایع ریه</a:t>
            </a:r>
            <a:endParaRPr lang="en-US" sz="6000" b="1" dirty="0">
              <a:ln w="13462">
                <a:solidFill>
                  <a:schemeClr val="bg1"/>
                </a:solidFill>
                <a:prstDash val="solid"/>
              </a:ln>
              <a:solidFill>
                <a:srgbClr val="C00000"/>
              </a:solidFill>
              <a:effectLst>
                <a:outerShdw blurRad="60007" dist="310007" dir="7680000" sy="30000" kx="1300200" algn="ctr" rotWithShape="0">
                  <a:prstClr val="black">
                    <a:alpha val="32000"/>
                  </a:prstClr>
                </a:outerShdw>
              </a:effectLst>
              <a:cs typeface="B Nazanin" panose="00000400000000000000" pitchFamily="2" charset="-78"/>
            </a:endParaRPr>
          </a:p>
        </p:txBody>
      </p:sp>
      <p:sp>
        <p:nvSpPr>
          <p:cNvPr id="3" name="Content Placeholder 2"/>
          <p:cNvSpPr>
            <a:spLocks noGrp="1"/>
          </p:cNvSpPr>
          <p:nvPr>
            <p:ph sz="half" idx="1"/>
          </p:nvPr>
        </p:nvSpPr>
        <p:spPr>
          <a:xfrm>
            <a:off x="457200" y="1628800"/>
            <a:ext cx="4038600" cy="4497363"/>
          </a:xfrm>
        </p:spPr>
        <p:style>
          <a:lnRef idx="2">
            <a:schemeClr val="accent1"/>
          </a:lnRef>
          <a:fillRef idx="1">
            <a:schemeClr val="lt1"/>
          </a:fillRef>
          <a:effectRef idx="0">
            <a:schemeClr val="accent1"/>
          </a:effectRef>
          <a:fontRef idx="minor">
            <a:schemeClr val="dk1"/>
          </a:fontRef>
        </p:style>
        <p:txBody>
          <a:bodyPr tIns="91440">
            <a:normAutofit fontScale="85000" lnSpcReduction="10000"/>
          </a:bodyPr>
          <a:lstStyle/>
          <a:p>
            <a:pPr algn="r" rtl="1">
              <a:buClr>
                <a:srgbClr val="FF0000"/>
              </a:buClr>
            </a:pPr>
            <a:r>
              <a:rPr lang="fa-IR" sz="3200" b="1" dirty="0">
                <a:cs typeface="B Nazanin" panose="00000400000000000000" pitchFamily="2" charset="-78"/>
              </a:rPr>
              <a:t>یک آنژیوکت نمره 18 یا 20، عمود بر قفسه سینه، دقیقاً از بالای دنده عبور دهید.</a:t>
            </a:r>
          </a:p>
          <a:p>
            <a:pPr algn="r" rtl="1">
              <a:buClr>
                <a:srgbClr val="FF0000"/>
              </a:buClr>
            </a:pPr>
            <a:r>
              <a:rPr lang="fa-IR" sz="3200" b="1" dirty="0">
                <a:cs typeface="B Nazanin" panose="00000400000000000000" pitchFamily="2" charset="-78"/>
              </a:rPr>
              <a:t>سـوزن را خارج نموده و یک سـه راهی متصل به سرنگ 20</a:t>
            </a:r>
            <a:r>
              <a:rPr lang="en-US" sz="3200" b="1" dirty="0">
                <a:cs typeface="B Nazanin" panose="00000400000000000000" pitchFamily="2" charset="-78"/>
              </a:rPr>
              <a:t> </a:t>
            </a:r>
            <a:r>
              <a:rPr lang="fa-IR" sz="3200" b="1" dirty="0">
                <a:cs typeface="B Nazanin" panose="00000400000000000000" pitchFamily="2" charset="-78"/>
              </a:rPr>
              <a:t>میلی لیتـری به آنژیوکت وصل نمایید.</a:t>
            </a:r>
            <a:endParaRPr lang="en-US" sz="3200" b="1" dirty="0">
              <a:cs typeface="B Nazanin" panose="00000400000000000000"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837" y="2276872"/>
            <a:ext cx="398590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8523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اختلال عملکرد ریه: فتق دیافراگماتیک</a:t>
            </a:r>
            <a:endParaRPr lang="en-GB"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069" y="1665623"/>
            <a:ext cx="4604187" cy="435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142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0240"/>
            <a:ext cx="8229600" cy="3629000"/>
          </a:xfrm>
        </p:spPr>
        <p:style>
          <a:lnRef idx="2">
            <a:schemeClr val="accent3"/>
          </a:lnRef>
          <a:fillRef idx="1">
            <a:schemeClr val="lt1"/>
          </a:fillRef>
          <a:effectRef idx="0">
            <a:schemeClr val="accent3"/>
          </a:effectRef>
          <a:fontRef idx="minor">
            <a:schemeClr val="dk1"/>
          </a:fontRef>
        </p:style>
        <p:txBody>
          <a:bodyPr tIns="182880">
            <a:noAutofit/>
          </a:bodyPr>
          <a:lstStyle/>
          <a:p>
            <a:pPr algn="r" rtl="1">
              <a:buClr>
                <a:srgbClr val="C00000"/>
              </a:buClr>
            </a:pPr>
            <a:r>
              <a:rPr lang="fa-IR" b="1" dirty="0">
                <a:latin typeface="Aller" panose="020B0503030302020204" pitchFamily="34" charset="0"/>
                <a:cs typeface="B Nazanin" panose="00000400000000000000" pitchFamily="2" charset="-78"/>
              </a:rPr>
              <a:t>در صورت شک به وجود فتق دیافراگماتیک، از </a:t>
            </a:r>
            <a:r>
              <a:rPr lang="en-US" b="1" dirty="0">
                <a:latin typeface="Aller" panose="020B0503030302020204" pitchFamily="34" charset="0"/>
                <a:cs typeface="B Nazanin" panose="00000400000000000000" pitchFamily="2" charset="-78"/>
              </a:rPr>
              <a:t>PPV</a:t>
            </a:r>
            <a:r>
              <a:rPr lang="fa-IR" b="1" dirty="0">
                <a:latin typeface="Aller" panose="020B0503030302020204" pitchFamily="34" charset="0"/>
                <a:cs typeface="B Nazanin" panose="00000400000000000000" pitchFamily="2" charset="-78"/>
              </a:rPr>
              <a:t> خودداری کنید.</a:t>
            </a:r>
          </a:p>
          <a:p>
            <a:pPr algn="r" rtl="1">
              <a:buClr>
                <a:srgbClr val="C00000"/>
              </a:buClr>
            </a:pPr>
            <a:r>
              <a:rPr lang="fa-IR" b="1" dirty="0">
                <a:latin typeface="Aller" panose="020B0503030302020204" pitchFamily="34" charset="0"/>
                <a:cs typeface="B Nazanin" panose="00000400000000000000" pitchFamily="2" charset="-78"/>
              </a:rPr>
              <a:t>فوراً لوله نای بگذارید و با گذاشتن یک کاتتر نمـره </a:t>
            </a:r>
            <a:r>
              <a:rPr lang="en-US" b="1" dirty="0">
                <a:latin typeface="Aller" panose="020B0503030302020204" pitchFamily="34" charset="0"/>
                <a:cs typeface="B Nazanin" panose="00000400000000000000" pitchFamily="2" charset="-78"/>
              </a:rPr>
              <a:t>F</a:t>
            </a:r>
            <a:r>
              <a:rPr lang="fa-IR" b="1" dirty="0">
                <a:latin typeface="Aller" panose="020B0503030302020204" pitchFamily="34" charset="0"/>
                <a:cs typeface="B Nazanin" panose="00000400000000000000" pitchFamily="2" charset="-78"/>
              </a:rPr>
              <a:t> 10 از راه دهـان، محتویات معـده را تخلیه نمایید.</a:t>
            </a:r>
            <a:endParaRPr lang="en-GB" b="1" dirty="0">
              <a:latin typeface="Aller" panose="020B0503030302020204" pitchFamily="34" charset="0"/>
              <a:cs typeface="B Nazanin" panose="00000400000000000000" pitchFamily="2" charset="-78"/>
            </a:endParaRPr>
          </a:p>
        </p:txBody>
      </p:sp>
      <p:sp>
        <p:nvSpPr>
          <p:cNvPr id="5" name="Title 1"/>
          <p:cNvSpPr>
            <a:spLocks noGrp="1"/>
          </p:cNvSpPr>
          <p:nvPr>
            <p:ph type="title"/>
          </p:nvPr>
        </p:nvSpPr>
        <p:spPr>
          <a:xfrm>
            <a:off x="457200" y="629816"/>
            <a:ext cx="8229600" cy="1143000"/>
          </a:xfrm>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اختلال عملکرد ریه: فتق دیافراگماتیک</a:t>
            </a:r>
            <a:endParaRPr lang="en-GB"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اختلال عملکرد ریه: فتق دیافراگماتیک</a:t>
            </a:r>
            <a:endPar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700808"/>
            <a:ext cx="46863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00811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برادیکاردی پایدار یا سیانوز همراه با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Spo</a:t>
            </a:r>
            <a:r>
              <a:rPr lang="en-US"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2</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   علی رغم تهویه مؤثر</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06400" y="2349624"/>
            <a:ext cx="8280400" cy="3959696"/>
          </a:xfrm>
        </p:spPr>
        <p:style>
          <a:lnRef idx="2">
            <a:schemeClr val="accent3"/>
          </a:lnRef>
          <a:fillRef idx="1">
            <a:schemeClr val="lt1"/>
          </a:fillRef>
          <a:effectRef idx="0">
            <a:schemeClr val="accent3"/>
          </a:effectRef>
          <a:fontRef idx="minor">
            <a:schemeClr val="dk1"/>
          </a:fontRef>
        </p:style>
        <p:txBody>
          <a:bodyPr tIns="365760">
            <a:noAutofit/>
          </a:bodyPr>
          <a:lstStyle/>
          <a:p>
            <a:pPr algn="r" rtl="1">
              <a:buClr>
                <a:srgbClr val="C00000"/>
              </a:buClr>
            </a:pPr>
            <a:r>
              <a:rPr lang="fa-IR" sz="2400" b="1" dirty="0">
                <a:latin typeface="Aller" panose="020B0503030302020204" pitchFamily="34" charset="0"/>
                <a:cs typeface="B Nazanin" panose="00000400000000000000" pitchFamily="2" charset="-78"/>
              </a:rPr>
              <a:t>مطمئن شوید که با هر بار تهویه، قفسه سینه متسع می شود.</a:t>
            </a:r>
          </a:p>
          <a:p>
            <a:pPr algn="r" rtl="1">
              <a:buClr>
                <a:srgbClr val="C00000"/>
              </a:buClr>
            </a:pPr>
            <a:r>
              <a:rPr lang="fa-IR" sz="2400" b="1" dirty="0">
                <a:latin typeface="Aller" panose="020B0503030302020204" pitchFamily="34" charset="0"/>
                <a:cs typeface="B Nazanin" panose="00000400000000000000" pitchFamily="2" charset="-78"/>
              </a:rPr>
              <a:t>مطمئن شـوید کـه شدت صداهای ریـه در دو طرف یکسان است.</a:t>
            </a:r>
          </a:p>
          <a:p>
            <a:pPr algn="r" rtl="1">
              <a:buClr>
                <a:srgbClr val="C00000"/>
              </a:buClr>
            </a:pPr>
            <a:r>
              <a:rPr lang="fa-IR" sz="2400" b="1" dirty="0">
                <a:latin typeface="Aller" panose="020B0503030302020204" pitchFamily="34" charset="0"/>
                <a:cs typeface="B Nazanin" panose="00000400000000000000" pitchFamily="2" charset="-78"/>
              </a:rPr>
              <a:t>مطمئن شوید که اکسیژن 100% در دسترس نوزاد قرار دارد.</a:t>
            </a:r>
          </a:p>
          <a:p>
            <a:pPr algn="r" rtl="1">
              <a:buClr>
                <a:srgbClr val="C00000"/>
              </a:buClr>
            </a:pPr>
            <a:r>
              <a:rPr lang="fa-IR" sz="2400" b="1" dirty="0">
                <a:latin typeface="Aller" panose="020B0503030302020204" pitchFamily="34" charset="0"/>
                <a:cs typeface="B Nazanin" panose="00000400000000000000" pitchFamily="2" charset="-78"/>
              </a:rPr>
              <a:t>بـلاک مادرزادی یـا بیماری های سیانوتیک قلبی را در نظـر داشته باشید (نادر).</a:t>
            </a:r>
            <a:endParaRPr lang="en-GB" sz="2400" b="1" dirty="0">
              <a:latin typeface="Aller" panose="020B0503030302020204" pitchFamily="34" charset="0"/>
              <a:cs typeface="B Nazanin" panose="00000400000000000000" pitchFamily="2" charset="-78"/>
            </a:endParaRPr>
          </a:p>
        </p:txBody>
      </p:sp>
    </p:spTree>
    <p:extLst>
      <p:ext uri="{BB962C8B-B14F-4D97-AF65-F5344CB8AC3E}">
        <p14:creationId xmlns:p14="http://schemas.microsoft.com/office/powerpoint/2010/main" val="1054788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464497"/>
          </a:xfrm>
          <a:noFill/>
          <a:ln>
            <a:noFill/>
          </a:ln>
        </p:spPr>
        <p:style>
          <a:lnRef idx="1">
            <a:schemeClr val="accent4"/>
          </a:lnRef>
          <a:fillRef idx="2">
            <a:schemeClr val="accent4"/>
          </a:fillRef>
          <a:effectRef idx="1">
            <a:schemeClr val="accent4"/>
          </a:effectRef>
          <a:fontRef idx="minor">
            <a:schemeClr val="dk1"/>
          </a:fontRef>
        </p:style>
        <p:txBody>
          <a:bodyPr tIns="365760">
            <a:normAutofit fontScale="92500" lnSpcReduction="20000"/>
          </a:bodyPr>
          <a:lstStyle/>
          <a:p>
            <a:pPr algn="r" rtl="1">
              <a:buClr>
                <a:srgbClr val="FF0000"/>
              </a:buClr>
              <a:buFont typeface="Wingdings" pitchFamily="2" charset="2"/>
              <a:buChar char="§"/>
            </a:pPr>
            <a:r>
              <a:rPr lang="fa-IR" sz="4400" b="1" dirty="0">
                <a:cs typeface="B Nazanin" panose="00000400000000000000" pitchFamily="2" charset="-78"/>
              </a:rPr>
              <a:t>نـوزادان مبتلا بـه بیماری های مادرزادی قلب ندرتاً بلافاصله بعـد از تولد بـد حال می باشند.</a:t>
            </a:r>
          </a:p>
          <a:p>
            <a:pPr algn="r" rtl="1">
              <a:buClr>
                <a:srgbClr val="FF0000"/>
              </a:buClr>
              <a:buFont typeface="Wingdings" pitchFamily="2" charset="2"/>
              <a:buChar char="§"/>
            </a:pPr>
            <a:r>
              <a:rPr lang="fa-IR" sz="4400" b="1" dirty="0">
                <a:cs typeface="B Nazanin" panose="00000400000000000000" pitchFamily="2" charset="-78"/>
              </a:rPr>
              <a:t>عوارض احیا تقریباً همیشه ناشی از تهویه ناکافی می باشد.</a:t>
            </a:r>
            <a:endParaRPr lang="en-GB" sz="4400" b="1" dirty="0">
              <a:cs typeface="B Nazanin" panose="00000400000000000000" pitchFamily="2" charset="-78"/>
            </a:endParaRPr>
          </a:p>
          <a:p>
            <a:pPr marL="0" indent="0">
              <a:buClr>
                <a:srgbClr val="FF0000"/>
              </a:buClr>
              <a:buNone/>
            </a:pPr>
            <a:endParaRPr lang="en-GB" sz="4400" b="1" dirty="0">
              <a:cs typeface="B Nazanin" panose="00000400000000000000" pitchFamily="2" charset="-78"/>
            </a:endParaRPr>
          </a:p>
        </p:txBody>
      </p:sp>
    </p:spTree>
    <p:extLst>
      <p:ext uri="{BB962C8B-B14F-4D97-AF65-F5344CB8AC3E}">
        <p14:creationId xmlns:p14="http://schemas.microsoft.com/office/powerpoint/2010/main" val="15881407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ناتوانی در شروع تنفس خود به خود</a:t>
            </a:r>
            <a:endParaRPr lang="en-GB"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385192" y="1855365"/>
            <a:ext cx="8363272" cy="4165923"/>
          </a:xfrm>
        </p:spPr>
        <p:style>
          <a:lnRef idx="2">
            <a:schemeClr val="accent3"/>
          </a:lnRef>
          <a:fillRef idx="1">
            <a:schemeClr val="lt1"/>
          </a:fillRef>
          <a:effectRef idx="0">
            <a:schemeClr val="accent3"/>
          </a:effectRef>
          <a:fontRef idx="minor">
            <a:schemeClr val="dk1"/>
          </a:fontRef>
        </p:style>
        <p:txBody>
          <a:bodyPr tIns="274320">
            <a:normAutofit fontScale="92500" lnSpcReduction="20000"/>
          </a:bodyPr>
          <a:lstStyle/>
          <a:p>
            <a:pPr algn="r" rtl="1">
              <a:buClr>
                <a:srgbClr val="FF0000"/>
              </a:buClr>
              <a:buNone/>
            </a:pPr>
            <a:r>
              <a:rPr lang="fa-IR" sz="4800" b="1" dirty="0">
                <a:solidFill>
                  <a:srgbClr val="C00000"/>
                </a:solidFill>
                <a:cs typeface="B Nazanin" panose="00000400000000000000" pitchFamily="2" charset="-78"/>
              </a:rPr>
              <a:t>به فکر باشید:</a:t>
            </a:r>
            <a:endParaRPr lang="en-GB" sz="4800" b="1" dirty="0">
              <a:solidFill>
                <a:srgbClr val="C00000"/>
              </a:solidFill>
              <a:cs typeface="B Nazanin" panose="00000400000000000000" pitchFamily="2" charset="-78"/>
            </a:endParaRPr>
          </a:p>
          <a:p>
            <a:pPr algn="r" rtl="1">
              <a:buClr>
                <a:srgbClr val="FF0000"/>
              </a:buClr>
            </a:pPr>
            <a:r>
              <a:rPr lang="fa-IR" sz="3400" b="1" dirty="0">
                <a:cs typeface="B Nazanin" panose="00000400000000000000" pitchFamily="2" charset="-78"/>
              </a:rPr>
              <a:t>آسیب مغزی (آنسفالوپاتی هیپوکسیک ایسکمیک).</a:t>
            </a:r>
          </a:p>
          <a:p>
            <a:pPr algn="r" rtl="1">
              <a:buClr>
                <a:srgbClr val="FF0000"/>
              </a:buClr>
            </a:pPr>
            <a:r>
              <a:rPr lang="fa-IR" sz="3400" b="1" dirty="0">
                <a:cs typeface="B Nazanin" panose="00000400000000000000" pitchFamily="2" charset="-78"/>
              </a:rPr>
              <a:t>اسیدوز شدید.</a:t>
            </a:r>
          </a:p>
          <a:p>
            <a:pPr algn="r" rtl="1">
              <a:buClr>
                <a:srgbClr val="FF0000"/>
              </a:buClr>
            </a:pPr>
            <a:r>
              <a:rPr lang="fa-IR" sz="3400" b="1" dirty="0">
                <a:cs typeface="B Nazanin" panose="00000400000000000000" pitchFamily="2" charset="-78"/>
              </a:rPr>
              <a:t>کاستی های مادرزادی مغز یا اختلالات عصبی عضلانی.</a:t>
            </a:r>
          </a:p>
          <a:p>
            <a:pPr algn="r" rtl="1">
              <a:buClr>
                <a:srgbClr val="FF0000"/>
              </a:buClr>
            </a:pPr>
            <a:r>
              <a:rPr lang="fa-IR" sz="3400" b="1" dirty="0">
                <a:cs typeface="B Nazanin" panose="00000400000000000000" pitchFamily="2" charset="-78"/>
              </a:rPr>
              <a:t>دپرسیون تنفسی ناشی از تجویز داروها در مادر.</a:t>
            </a:r>
          </a:p>
          <a:p>
            <a:pPr marL="0" indent="0" algn="r" rtl="1">
              <a:buClr>
                <a:srgbClr val="FF0000"/>
              </a:buClr>
              <a:buNone/>
            </a:pPr>
            <a:endParaRPr lang="en-GB" sz="3400" b="1" dirty="0">
              <a:cs typeface="B Nazanin" panose="00000400000000000000" pitchFamily="2" charset="-78"/>
            </a:endParaRPr>
          </a:p>
        </p:txBody>
      </p:sp>
    </p:spTree>
    <p:extLst>
      <p:ext uri="{BB962C8B-B14F-4D97-AF65-F5344CB8AC3E}">
        <p14:creationId xmlns:p14="http://schemas.microsoft.com/office/powerpoint/2010/main" val="29125891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پس از احیا</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idx="1"/>
          </p:nvPr>
        </p:nvSpPr>
        <p:spPr>
          <a:xfrm>
            <a:off x="457200" y="1888233"/>
            <a:ext cx="8229600" cy="3556991"/>
          </a:xfrm>
        </p:spPr>
        <p:style>
          <a:lnRef idx="2">
            <a:schemeClr val="accent3"/>
          </a:lnRef>
          <a:fillRef idx="1">
            <a:schemeClr val="lt1"/>
          </a:fillRef>
          <a:effectRef idx="0">
            <a:schemeClr val="accent3"/>
          </a:effectRef>
          <a:fontRef idx="minor">
            <a:schemeClr val="dk1"/>
          </a:fontRef>
        </p:style>
        <p:txBody>
          <a:bodyPr tIns="365760">
            <a:noAutofit/>
          </a:bodyPr>
          <a:lstStyle/>
          <a:p>
            <a:pPr algn="r" rtl="1">
              <a:buClr>
                <a:srgbClr val="FF0000"/>
              </a:buClr>
            </a:pPr>
            <a:r>
              <a:rPr lang="fa-IR" sz="3800" b="1" dirty="0" smtClean="0"/>
              <a:t>نـوزادی </a:t>
            </a:r>
            <a:r>
              <a:rPr lang="fa-IR" sz="3800" b="1" dirty="0"/>
              <a:t>که با موفقیت احیا شده است سالم است و فقط نیاز به مراقبت عادی دارد.</a:t>
            </a:r>
          </a:p>
          <a:p>
            <a:pPr algn="r" rtl="1">
              <a:buClr>
                <a:srgbClr val="FF0000"/>
              </a:buClr>
            </a:pPr>
            <a:r>
              <a:rPr lang="fa-IR" sz="3800" b="1" dirty="0"/>
              <a:t>نوزادانی که نیاز به احیای طولانی دارند در خطر گرفتار شدن اعضای مختلف بدن می باشند.</a:t>
            </a:r>
            <a:endParaRPr lang="en-US" sz="3800" b="1" dirty="0"/>
          </a:p>
          <a:p>
            <a:pPr marL="0" indent="0">
              <a:buClr>
                <a:srgbClr val="FF0000"/>
              </a:buClr>
              <a:buNone/>
            </a:pPr>
            <a:endParaRPr lang="en-US" sz="3800" b="1" dirty="0">
              <a:cs typeface="B Nazanin" panose="00000400000000000000" pitchFamily="2" charset="-78"/>
            </a:endParaRPr>
          </a:p>
        </p:txBody>
      </p:sp>
    </p:spTree>
    <p:extLst>
      <p:ext uri="{BB962C8B-B14F-4D97-AF65-F5344CB8AC3E}">
        <p14:creationId xmlns:p14="http://schemas.microsoft.com/office/powerpoint/2010/main" val="32688478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5040560"/>
          </a:xfrm>
        </p:spPr>
        <p:style>
          <a:lnRef idx="2">
            <a:schemeClr val="accent3"/>
          </a:lnRef>
          <a:fillRef idx="1">
            <a:schemeClr val="lt1"/>
          </a:fillRef>
          <a:effectRef idx="0">
            <a:schemeClr val="accent3"/>
          </a:effectRef>
          <a:fontRef idx="minor">
            <a:schemeClr val="dk1"/>
          </a:fontRef>
        </p:style>
        <p:txBody>
          <a:bodyPr tIns="182880" rIns="457200">
            <a:noAutofit/>
          </a:bodyPr>
          <a:lstStyle/>
          <a:p>
            <a:pPr marL="0" indent="0" algn="r" rtl="1">
              <a:buClr>
                <a:srgbClr val="FF0000"/>
              </a:buClr>
              <a:buNone/>
            </a:pPr>
            <a:r>
              <a:rPr lang="fa-IR" sz="2800" b="1" dirty="0">
                <a:solidFill>
                  <a:srgbClr val="C00000"/>
                </a:solidFill>
              </a:rPr>
              <a:t>نوزادی که نیاز به احیا پیدا کرده است باید از نظر بروز مشکلات زیر به دقت پایش و درمان شود:</a:t>
            </a:r>
            <a:endParaRPr lang="en-GB" b="1" dirty="0">
              <a:solidFill>
                <a:srgbClr val="C00000"/>
              </a:solidFill>
            </a:endParaRPr>
          </a:p>
          <a:p>
            <a:pPr marL="0" indent="0" algn="r" rtl="1">
              <a:buClr>
                <a:srgbClr val="FF0000"/>
              </a:buClr>
              <a:buNone/>
            </a:pPr>
            <a:endParaRPr lang="fa-IR" sz="2400" b="1" dirty="0"/>
          </a:p>
          <a:p>
            <a:pPr marL="0" indent="0" algn="r" rtl="1">
              <a:buClr>
                <a:srgbClr val="FF0000"/>
              </a:buClr>
              <a:buNone/>
            </a:pPr>
            <a:r>
              <a:rPr lang="fa-IR" b="1" dirty="0"/>
              <a:t>هیپرتانسیون ریوی   	پنومونی و سایر عوارض ریوی</a:t>
            </a:r>
          </a:p>
          <a:p>
            <a:pPr marL="0" indent="0" algn="r" rtl="1">
              <a:buClr>
                <a:srgbClr val="FF0000"/>
              </a:buClr>
              <a:buNone/>
            </a:pPr>
            <a:r>
              <a:rPr lang="fa-IR" b="1" dirty="0"/>
              <a:t>اسیدوز متابولیک		افت فشار خون</a:t>
            </a:r>
          </a:p>
          <a:p>
            <a:pPr marL="0" indent="0" algn="r" rtl="1">
              <a:buClr>
                <a:srgbClr val="FF0000"/>
              </a:buClr>
              <a:buNone/>
            </a:pPr>
            <a:r>
              <a:rPr lang="fa-IR" b="1" dirty="0"/>
              <a:t>مایع درمانی 			تشنج یا آپنه</a:t>
            </a:r>
          </a:p>
          <a:p>
            <a:pPr marL="0" indent="0" algn="r" rtl="1">
              <a:buClr>
                <a:srgbClr val="FF0000"/>
              </a:buClr>
              <a:buNone/>
            </a:pPr>
            <a:r>
              <a:rPr lang="fa-IR" b="1" dirty="0"/>
              <a:t>هیپوگلیسمی 		مشکلات تغذیه ای</a:t>
            </a:r>
          </a:p>
          <a:p>
            <a:pPr marL="0" indent="0" algn="r" rtl="1">
              <a:buClr>
                <a:srgbClr val="FF0000"/>
              </a:buClr>
              <a:buNone/>
            </a:pPr>
            <a:r>
              <a:rPr lang="fa-IR" b="1" dirty="0"/>
              <a:t>تنظیم حرارت 		هیپوترمی درمانی</a:t>
            </a:r>
          </a:p>
          <a:p>
            <a:pPr marL="0" indent="0" algn="r" rtl="1">
              <a:buClr>
                <a:srgbClr val="FF0000"/>
              </a:buClr>
              <a:buNone/>
            </a:pPr>
            <a:endParaRPr lang="en-GB" b="1" dirty="0">
              <a:cs typeface="B Nazanin" panose="00000400000000000000" pitchFamily="2" charset="-78"/>
            </a:endParaRPr>
          </a:p>
        </p:txBody>
      </p:sp>
      <p:sp>
        <p:nvSpPr>
          <p:cNvPr id="5" name="Title 1"/>
          <p:cNvSpPr>
            <a:spLocks noGrp="1"/>
          </p:cNvSpPr>
          <p:nvPr>
            <p:ph type="title"/>
          </p:nvPr>
        </p:nvSpPr>
        <p:spPr>
          <a:xfrm>
            <a:off x="457200" y="27463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مشکلات پس از احیا</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8232"/>
            <a:ext cx="8229600" cy="2764904"/>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fa-IR"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rPr>
              <a:t>مشکلات</a:t>
            </a:r>
            <a:endParaRPr lang="en-US" sz="1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anose="00000400000000000000" pitchFamily="2" charset="-78"/>
            </a:endParaRPr>
          </a:p>
        </p:txBody>
      </p:sp>
    </p:spTree>
    <p:extLst>
      <p:ext uri="{BB962C8B-B14F-4D97-AF65-F5344CB8AC3E}">
        <p14:creationId xmlns:p14="http://schemas.microsoft.com/office/powerpoint/2010/main" val="380538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29816"/>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فیزیولوژی جنین </a:t>
            </a:r>
            <a:endParaRPr lang="en-GB"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Content Placeholder 2"/>
          <p:cNvSpPr>
            <a:spLocks noGrp="1"/>
          </p:cNvSpPr>
          <p:nvPr>
            <p:ph idx="1"/>
          </p:nvPr>
        </p:nvSpPr>
        <p:spPr>
          <a:xfrm>
            <a:off x="457200" y="1903433"/>
            <a:ext cx="8229600" cy="3109743"/>
          </a:xfrm>
        </p:spPr>
        <p:style>
          <a:lnRef idx="2">
            <a:schemeClr val="accent2"/>
          </a:lnRef>
          <a:fillRef idx="1">
            <a:schemeClr val="lt1"/>
          </a:fillRef>
          <a:effectRef idx="0">
            <a:schemeClr val="accent2"/>
          </a:effectRef>
          <a:fontRef idx="minor">
            <a:schemeClr val="dk1"/>
          </a:fontRef>
        </p:style>
        <p:txBody>
          <a:bodyPr tIns="182880" rIns="274320">
            <a:normAutofit fontScale="70000" lnSpcReduction="20000"/>
          </a:bodyPr>
          <a:lstStyle/>
          <a:p>
            <a:pPr marL="0" indent="0" algn="r" rtl="1">
              <a:buClr>
                <a:srgbClr val="FF0000"/>
              </a:buClr>
              <a:buNone/>
            </a:pPr>
            <a:r>
              <a:rPr lang="fa-IR" sz="8500" b="1" dirty="0">
                <a:solidFill>
                  <a:srgbClr val="C00000"/>
                </a:solidFill>
                <a:cs typeface="B Nazanin" panose="00000400000000000000" pitchFamily="2" charset="-78"/>
              </a:rPr>
              <a:t>در جنین</a:t>
            </a:r>
          </a:p>
          <a:p>
            <a:pPr algn="r" rtl="1">
              <a:buClr>
                <a:srgbClr val="FF0000"/>
              </a:buClr>
            </a:pPr>
            <a:r>
              <a:rPr lang="fa-IR" sz="4800" b="1" dirty="0">
                <a:cs typeface="B Nazanin" panose="00000400000000000000" pitchFamily="2" charset="-78"/>
              </a:rPr>
              <a:t>آرتریول ها بسته می باشند.</a:t>
            </a:r>
            <a:endParaRPr lang="en-GB" sz="4800" b="1" dirty="0">
              <a:cs typeface="B Nazanin" panose="00000400000000000000" pitchFamily="2" charset="-78"/>
            </a:endParaRPr>
          </a:p>
          <a:p>
            <a:pPr algn="r" rtl="1">
              <a:buClr>
                <a:srgbClr val="FF0000"/>
              </a:buClr>
            </a:pPr>
            <a:r>
              <a:rPr lang="fa-IR" sz="4800" b="1" dirty="0">
                <a:cs typeface="B Nazanin" panose="00000400000000000000" pitchFamily="2" charset="-78"/>
              </a:rPr>
              <a:t>جریان خون ریه کاهش یافته است.</a:t>
            </a:r>
          </a:p>
          <a:p>
            <a:pPr algn="r" rtl="1">
              <a:buClr>
                <a:srgbClr val="FF0000"/>
              </a:buClr>
            </a:pPr>
            <a:r>
              <a:rPr lang="fa-IR" sz="4800" b="1" dirty="0">
                <a:cs typeface="B Nazanin" panose="00000400000000000000" pitchFamily="2" charset="-78"/>
              </a:rPr>
              <a:t>خون به سمت مجرای شریانی منحرف می شود.</a:t>
            </a:r>
            <a:r>
              <a:rPr lang="en-GB" sz="4800" b="1" dirty="0">
                <a:cs typeface="B Nazanin" panose="00000400000000000000" pitchFamily="2" charset="-78"/>
              </a:rPr>
              <a:t> </a:t>
            </a:r>
          </a:p>
        </p:txBody>
      </p:sp>
    </p:spTree>
    <p:extLst>
      <p:ext uri="{BB962C8B-B14F-4D97-AF65-F5344CB8AC3E}">
        <p14:creationId xmlns:p14="http://schemas.microsoft.com/office/powerpoint/2010/main" val="9305271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مغز</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3" name="Text Placeholder 2"/>
          <p:cNvSpPr>
            <a:spLocks noGrp="1"/>
          </p:cNvSpPr>
          <p:nvPr>
            <p:ph type="body" idx="1"/>
          </p:nvPr>
        </p:nvSpPr>
        <p:spPr>
          <a:xfrm>
            <a:off x="449943" y="1637110"/>
            <a:ext cx="4090279"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اقدام پس از احیا</a:t>
            </a:r>
            <a:endParaRPr lang="en-GB" sz="3200" dirty="0">
              <a:solidFill>
                <a:srgbClr val="C00000"/>
              </a:solidFill>
              <a:cs typeface="B Nazanin" panose="00000400000000000000" pitchFamily="2" charset="-78"/>
            </a:endParaRPr>
          </a:p>
        </p:txBody>
      </p:sp>
      <p:sp>
        <p:nvSpPr>
          <p:cNvPr id="4" name="Content Placeholder 3"/>
          <p:cNvSpPr>
            <a:spLocks noGrp="1"/>
          </p:cNvSpPr>
          <p:nvPr>
            <p:ph sz="half" idx="2"/>
          </p:nvPr>
        </p:nvSpPr>
        <p:spPr>
          <a:xfrm>
            <a:off x="449943" y="2336800"/>
            <a:ext cx="4090279" cy="4188544"/>
          </a:xfrm>
        </p:spPr>
        <p:style>
          <a:lnRef idx="2">
            <a:schemeClr val="accent3"/>
          </a:lnRef>
          <a:fillRef idx="1">
            <a:schemeClr val="lt1"/>
          </a:fillRef>
          <a:effectRef idx="0">
            <a:schemeClr val="accent3"/>
          </a:effectRef>
          <a:fontRef idx="minor">
            <a:schemeClr val="dk1"/>
          </a:fontRef>
        </p:style>
        <p:txBody>
          <a:bodyPr tIns="274320">
            <a:normAutofit fontScale="92500" lnSpcReduction="20000"/>
          </a:bodyPr>
          <a:lstStyle/>
          <a:p>
            <a:pPr marL="0" indent="0" algn="r" rtl="1">
              <a:buClr>
                <a:srgbClr val="FF0000"/>
              </a:buClr>
              <a:buNone/>
            </a:pPr>
            <a:r>
              <a:rPr lang="fa-IR" sz="2800" b="1" dirty="0">
                <a:solidFill>
                  <a:srgbClr val="C00000"/>
                </a:solidFill>
                <a:cs typeface="B Nazanin" panose="00000400000000000000" pitchFamily="2" charset="-78"/>
              </a:rPr>
              <a:t>پ</a:t>
            </a:r>
            <a:r>
              <a:rPr lang="fa-IR" sz="2800" b="1" dirty="0">
                <a:cs typeface="B Nazanin" panose="00000400000000000000" pitchFamily="2" charset="-78"/>
              </a:rPr>
              <a:t>ایش از نظر آپنه</a:t>
            </a:r>
          </a:p>
          <a:p>
            <a:pPr marL="0" indent="0" algn="r" rtl="1">
              <a:buClr>
                <a:srgbClr val="FF0000"/>
              </a:buClr>
              <a:buNone/>
            </a:pPr>
            <a:r>
              <a:rPr lang="fa-IR" sz="2800" b="1" dirty="0">
                <a:solidFill>
                  <a:srgbClr val="C00000"/>
                </a:solidFill>
                <a:cs typeface="B Nazanin" panose="00000400000000000000" pitchFamily="2" charset="-78"/>
              </a:rPr>
              <a:t>د</a:t>
            </a:r>
            <a:r>
              <a:rPr lang="fa-IR" sz="2800" b="1" dirty="0">
                <a:cs typeface="B Nazanin" panose="00000400000000000000" pitchFamily="2" charset="-78"/>
              </a:rPr>
              <a:t>ر صورت لزوم حمایت تنفسی</a:t>
            </a: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قند و الکترولیت ها</a:t>
            </a:r>
          </a:p>
          <a:p>
            <a:pPr marL="0" indent="0" algn="r" rtl="1">
              <a:buClr>
                <a:srgbClr val="FF0000"/>
              </a:buClr>
              <a:buNone/>
            </a:pPr>
            <a:r>
              <a:rPr lang="fa-IR" sz="2800" b="1" dirty="0">
                <a:solidFill>
                  <a:srgbClr val="C00000"/>
                </a:solidFill>
                <a:cs typeface="B Nazanin" panose="00000400000000000000" pitchFamily="2" charset="-78"/>
              </a:rPr>
              <a:t>ا</a:t>
            </a:r>
            <a:r>
              <a:rPr lang="fa-IR" sz="2800" b="1" dirty="0">
                <a:cs typeface="B Nazanin" panose="00000400000000000000" pitchFamily="2" charset="-78"/>
              </a:rPr>
              <a:t>جتناب از هیپوترمی</a:t>
            </a:r>
          </a:p>
          <a:p>
            <a:pPr marL="0" indent="0" algn="r" rtl="1">
              <a:buClr>
                <a:srgbClr val="FF0000"/>
              </a:buClr>
              <a:buNone/>
            </a:pPr>
            <a:r>
              <a:rPr lang="fa-IR" sz="2800" b="1" dirty="0">
                <a:solidFill>
                  <a:srgbClr val="C00000"/>
                </a:solidFill>
                <a:cs typeface="B Nazanin" panose="00000400000000000000" pitchFamily="2" charset="-78"/>
              </a:rPr>
              <a:t>د</a:t>
            </a:r>
            <a:r>
              <a:rPr lang="fa-IR" sz="2800" b="1" dirty="0">
                <a:cs typeface="B Nazanin" panose="00000400000000000000" pitchFamily="2" charset="-78"/>
              </a:rPr>
              <a:t>ر صورت لزوم</a:t>
            </a:r>
            <a:r>
              <a:rPr lang="en-GB" sz="2800" b="1" dirty="0">
                <a:cs typeface="B Nazanin" panose="00000400000000000000" pitchFamily="2" charset="-78"/>
              </a:rPr>
              <a:t> </a:t>
            </a:r>
            <a:r>
              <a:rPr lang="fa-IR" sz="2800" b="1" dirty="0">
                <a:cs typeface="B Nazanin" panose="00000400000000000000" pitchFamily="2" charset="-78"/>
              </a:rPr>
              <a:t>درمان تشنج</a:t>
            </a:r>
          </a:p>
          <a:p>
            <a:pPr marL="0" indent="0" algn="r" rtl="1">
              <a:buClr>
                <a:srgbClr val="FF0000"/>
              </a:buClr>
              <a:buNone/>
            </a:pPr>
            <a:r>
              <a:rPr lang="fa-IR" sz="2800" b="1" dirty="0">
                <a:solidFill>
                  <a:srgbClr val="C00000"/>
                </a:solidFill>
                <a:cs typeface="B Nazanin" panose="00000400000000000000" pitchFamily="2" charset="-78"/>
              </a:rPr>
              <a:t>م</a:t>
            </a:r>
            <a:r>
              <a:rPr lang="fa-IR" sz="2800" b="1" dirty="0">
                <a:cs typeface="B Nazanin" panose="00000400000000000000" pitchFamily="2" charset="-78"/>
              </a:rPr>
              <a:t>لحوظ داشتن هیپوترمی درمانی</a:t>
            </a:r>
            <a:endParaRPr lang="en-GB" sz="2800" b="1" dirty="0">
              <a:cs typeface="B Nazanin" panose="00000400000000000000" pitchFamily="2" charset="-78"/>
            </a:endParaRPr>
          </a:p>
        </p:txBody>
      </p:sp>
      <p:sp>
        <p:nvSpPr>
          <p:cNvPr id="5" name="Text Placeholder 4"/>
          <p:cNvSpPr>
            <a:spLocks noGrp="1"/>
          </p:cNvSpPr>
          <p:nvPr>
            <p:ph type="body" sz="quarter" idx="3"/>
          </p:nvPr>
        </p:nvSpPr>
        <p:spPr>
          <a:xfrm>
            <a:off x="4643438" y="1637110"/>
            <a:ext cx="4041775"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6" name="Content Placeholder 5"/>
          <p:cNvSpPr>
            <a:spLocks noGrp="1"/>
          </p:cNvSpPr>
          <p:nvPr>
            <p:ph sz="quarter" idx="4"/>
          </p:nvPr>
        </p:nvSpPr>
        <p:spPr>
          <a:xfrm>
            <a:off x="4643438" y="2348880"/>
            <a:ext cx="4041775" cy="4176464"/>
          </a:xfrm>
        </p:spPr>
        <p:style>
          <a:lnRef idx="2">
            <a:schemeClr val="accent3"/>
          </a:lnRef>
          <a:fillRef idx="1">
            <a:schemeClr val="lt1"/>
          </a:fillRef>
          <a:effectRef idx="0">
            <a:schemeClr val="accent3"/>
          </a:effectRef>
          <a:fontRef idx="minor">
            <a:schemeClr val="dk1"/>
          </a:fontRef>
        </p:style>
        <p:txBody>
          <a:bodyPr tIns="274320">
            <a:noAutofit/>
          </a:bodyPr>
          <a:lstStyle/>
          <a:p>
            <a:pPr marL="0" indent="0" algn="r" rtl="1">
              <a:buClr>
                <a:srgbClr val="FF0000"/>
              </a:buClr>
              <a:buNone/>
            </a:pPr>
            <a:r>
              <a:rPr lang="fa-IR" sz="2800" b="1" dirty="0">
                <a:solidFill>
                  <a:srgbClr val="C00000"/>
                </a:solidFill>
                <a:cs typeface="B Nazanin" panose="00000400000000000000" pitchFamily="2" charset="-78"/>
              </a:rPr>
              <a:t>آ</a:t>
            </a:r>
            <a:r>
              <a:rPr lang="fa-IR" sz="2800" b="1" dirty="0">
                <a:cs typeface="B Nazanin" panose="00000400000000000000" pitchFamily="2" charset="-78"/>
              </a:rPr>
              <a:t>پنه</a:t>
            </a:r>
          </a:p>
          <a:p>
            <a:pPr marL="0" indent="0" algn="r" rtl="1">
              <a:buClr>
                <a:srgbClr val="FF0000"/>
              </a:buClr>
              <a:buNone/>
            </a:pPr>
            <a:r>
              <a:rPr lang="fa-IR" sz="2800" b="1" dirty="0">
                <a:solidFill>
                  <a:srgbClr val="C00000"/>
                </a:solidFill>
                <a:cs typeface="B Nazanin" panose="00000400000000000000" pitchFamily="2" charset="-78"/>
              </a:rPr>
              <a:t>ت</a:t>
            </a:r>
            <a:r>
              <a:rPr lang="fa-IR" sz="2800" b="1" dirty="0">
                <a:cs typeface="B Nazanin" panose="00000400000000000000" pitchFamily="2" charset="-78"/>
              </a:rPr>
              <a:t>شنج</a:t>
            </a:r>
          </a:p>
          <a:p>
            <a:pPr marL="0" indent="0" algn="r" rtl="1">
              <a:buClr>
                <a:srgbClr val="FF0000"/>
              </a:buClr>
              <a:buNone/>
            </a:pPr>
            <a:r>
              <a:rPr lang="fa-IR" sz="2800" b="1" dirty="0">
                <a:solidFill>
                  <a:srgbClr val="C00000"/>
                </a:solidFill>
                <a:cs typeface="B Nazanin" panose="00000400000000000000" pitchFamily="2" charset="-78"/>
              </a:rPr>
              <a:t>م</a:t>
            </a:r>
            <a:r>
              <a:rPr lang="fa-IR" sz="2800" b="1" dirty="0">
                <a:cs typeface="B Nazanin" panose="00000400000000000000" pitchFamily="2" charset="-78"/>
              </a:rPr>
              <a:t>خدوش نمودن معاینه عصبی-عضلانی</a:t>
            </a:r>
            <a:endParaRPr lang="en-GB" sz="2800" b="1" dirty="0">
              <a:cs typeface="B Nazanin" panose="00000400000000000000" pitchFamily="2" charset="-78"/>
            </a:endParaRPr>
          </a:p>
          <a:p>
            <a:pPr marL="0" indent="0" algn="r" rtl="1">
              <a:buClr>
                <a:srgbClr val="FF0000"/>
              </a:buClr>
              <a:buNone/>
            </a:pPr>
            <a:endParaRPr lang="en-GB" b="1" dirty="0"/>
          </a:p>
        </p:txBody>
      </p:sp>
    </p:spTree>
    <p:extLst>
      <p:ext uri="{BB962C8B-B14F-4D97-AF65-F5344CB8AC3E}">
        <p14:creationId xmlns:p14="http://schemas.microsoft.com/office/powerpoint/2010/main" val="15554778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ریه ها</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28596" y="2574056"/>
            <a:ext cx="4040188" cy="3951288"/>
          </a:xfrm>
        </p:spPr>
        <p:style>
          <a:lnRef idx="2">
            <a:schemeClr val="accent3"/>
          </a:lnRef>
          <a:fillRef idx="1">
            <a:schemeClr val="lt1"/>
          </a:fillRef>
          <a:effectRef idx="0">
            <a:schemeClr val="accent3"/>
          </a:effectRef>
          <a:fontRef idx="minor">
            <a:schemeClr val="dk1"/>
          </a:fontRef>
        </p:style>
        <p:txBody>
          <a:bodyPr tIns="274320">
            <a:noAutofit/>
          </a:bodyPr>
          <a:lstStyle/>
          <a:p>
            <a:pPr marL="0" indent="0" algn="r" rtl="1">
              <a:buClr>
                <a:srgbClr val="FF0000"/>
              </a:buClr>
              <a:buNone/>
            </a:pPr>
            <a:r>
              <a:rPr lang="fa-IR" sz="2000" b="1" dirty="0">
                <a:solidFill>
                  <a:srgbClr val="C00000"/>
                </a:solidFill>
                <a:cs typeface="B Nazanin" panose="00000400000000000000" pitchFamily="2" charset="-78"/>
              </a:rPr>
              <a:t>ح</a:t>
            </a:r>
            <a:r>
              <a:rPr lang="fa-IR" sz="2000" b="1" dirty="0">
                <a:cs typeface="B Nazanin" panose="00000400000000000000" pitchFamily="2" charset="-78"/>
              </a:rPr>
              <a:t>فظ اکسیژناسیون و تهویه کافی.</a:t>
            </a:r>
          </a:p>
          <a:p>
            <a:pPr marL="0" indent="0" algn="r" rtl="1">
              <a:buClr>
                <a:srgbClr val="FF0000"/>
              </a:buClr>
              <a:buNone/>
            </a:pPr>
            <a:r>
              <a:rPr lang="fa-IR" sz="2000" b="1" dirty="0">
                <a:solidFill>
                  <a:srgbClr val="C00000"/>
                </a:solidFill>
                <a:cs typeface="B Nazanin" panose="00000400000000000000" pitchFamily="2" charset="-78"/>
              </a:rPr>
              <a:t>د</a:t>
            </a:r>
            <a:r>
              <a:rPr lang="fa-IR" sz="2000" b="1" dirty="0">
                <a:cs typeface="B Nazanin" panose="00000400000000000000" pitchFamily="2" charset="-78"/>
              </a:rPr>
              <a:t>ر صورت لزوم، آنتی بیوتیک درمانی.</a:t>
            </a:r>
          </a:p>
          <a:p>
            <a:pPr marL="0" indent="0" algn="r" rtl="1">
              <a:buClr>
                <a:srgbClr val="FF0000"/>
              </a:buClr>
              <a:buNone/>
            </a:pPr>
            <a:r>
              <a:rPr lang="fa-IR" sz="2000" b="1" dirty="0">
                <a:solidFill>
                  <a:srgbClr val="C00000"/>
                </a:solidFill>
                <a:cs typeface="B Nazanin" panose="00000400000000000000" pitchFamily="2" charset="-78"/>
              </a:rPr>
              <a:t>ا</a:t>
            </a:r>
            <a:r>
              <a:rPr lang="fa-IR" sz="2000" b="1" dirty="0">
                <a:cs typeface="B Nazanin" panose="00000400000000000000" pitchFamily="2" charset="-78"/>
              </a:rPr>
              <a:t>نجام رادیوگرافی و تجزیه گازهای خون.</a:t>
            </a:r>
          </a:p>
          <a:p>
            <a:pPr marL="0" indent="0" algn="r" rtl="1">
              <a:buClr>
                <a:srgbClr val="FF0000"/>
              </a:buClr>
              <a:buNone/>
            </a:pPr>
            <a:r>
              <a:rPr lang="fa-IR" sz="2000" b="1" dirty="0">
                <a:solidFill>
                  <a:srgbClr val="C00000"/>
                </a:solidFill>
                <a:cs typeface="B Nazanin" panose="00000400000000000000" pitchFamily="2" charset="-78"/>
              </a:rPr>
              <a:t>د</a:t>
            </a:r>
            <a:r>
              <a:rPr lang="fa-IR" sz="2000" b="1" dirty="0">
                <a:cs typeface="B Nazanin" panose="00000400000000000000" pitchFamily="2" charset="-78"/>
              </a:rPr>
              <a:t>ر صورت لزوم، تجویزسرفکتانت.</a:t>
            </a:r>
          </a:p>
          <a:p>
            <a:pPr marL="0" indent="0" algn="r" rtl="1">
              <a:buClr>
                <a:srgbClr val="FF0000"/>
              </a:buClr>
              <a:buNone/>
            </a:pPr>
            <a:r>
              <a:rPr lang="fa-IR" sz="2000" b="1" dirty="0">
                <a:solidFill>
                  <a:srgbClr val="C00000"/>
                </a:solidFill>
                <a:cs typeface="B Nazanin" panose="00000400000000000000" pitchFamily="2" charset="-78"/>
              </a:rPr>
              <a:t>ب</a:t>
            </a:r>
            <a:r>
              <a:rPr lang="fa-IR" sz="2000" b="1" dirty="0">
                <a:cs typeface="B Nazanin" panose="00000400000000000000" pitchFamily="2" charset="-78"/>
              </a:rPr>
              <a:t>ه تاخیر انداختن تغذیه در صورت وجود دیسترس تنفسی.</a:t>
            </a:r>
          </a:p>
          <a:p>
            <a:pPr marL="0" indent="0" algn="r" rtl="1">
              <a:buClr>
                <a:srgbClr val="FF0000"/>
              </a:buClr>
              <a:buNone/>
            </a:pPr>
            <a:endParaRPr lang="fa-IR" sz="2600" b="1" dirty="0">
              <a:cs typeface="B Nazanin" panose="00000400000000000000" pitchFamily="2" charset="-78"/>
            </a:endParaRPr>
          </a:p>
          <a:p>
            <a:pPr marL="0" indent="0" algn="r" rtl="1">
              <a:buClr>
                <a:srgbClr val="FF0000"/>
              </a:buClr>
              <a:buNone/>
            </a:pPr>
            <a:endParaRPr lang="fa-IR" sz="2600" b="1" dirty="0">
              <a:cs typeface="B Nazanin" panose="00000400000000000000" pitchFamily="2" charset="-78"/>
            </a:endParaRPr>
          </a:p>
          <a:p>
            <a:pPr marL="0" indent="0" algn="r" rtl="1">
              <a:buClr>
                <a:srgbClr val="FF0000"/>
              </a:buClr>
              <a:buNone/>
            </a:pPr>
            <a:r>
              <a:rPr lang="fa-IR" sz="2600" b="1" dirty="0">
                <a:cs typeface="B Nazanin" panose="00000400000000000000" pitchFamily="2" charset="-78"/>
              </a:rPr>
              <a:t> </a:t>
            </a:r>
            <a:endParaRPr lang="en-GB" sz="2600" b="1" dirty="0">
              <a:cs typeface="B Nazanin" panose="00000400000000000000" pitchFamily="2" charset="-78"/>
            </a:endParaRPr>
          </a:p>
        </p:txBody>
      </p:sp>
      <p:sp>
        <p:nvSpPr>
          <p:cNvPr id="6" name="Content Placeholder 5"/>
          <p:cNvSpPr>
            <a:spLocks noGrp="1"/>
          </p:cNvSpPr>
          <p:nvPr>
            <p:ph sz="quarter" idx="4"/>
          </p:nvPr>
        </p:nvSpPr>
        <p:spPr>
          <a:xfrm>
            <a:off x="4643438" y="2574056"/>
            <a:ext cx="4041775" cy="3951288"/>
          </a:xfrm>
        </p:spPr>
        <p:style>
          <a:lnRef idx="2">
            <a:schemeClr val="accent3"/>
          </a:lnRef>
          <a:fillRef idx="1">
            <a:schemeClr val="lt1"/>
          </a:fillRef>
          <a:effectRef idx="0">
            <a:schemeClr val="accent3"/>
          </a:effectRef>
          <a:fontRef idx="minor">
            <a:schemeClr val="dk1"/>
          </a:fontRef>
        </p:style>
        <p:txBody>
          <a:bodyPr tIns="274320">
            <a:noAutofit/>
          </a:bodyPr>
          <a:lstStyle/>
          <a:p>
            <a:pPr marL="0" indent="0" algn="r" rtl="1">
              <a:buClr>
                <a:srgbClr val="FF0000"/>
              </a:buClr>
              <a:buNone/>
            </a:pPr>
            <a:r>
              <a:rPr lang="fa-IR" sz="2600" b="1" dirty="0">
                <a:solidFill>
                  <a:srgbClr val="C00000"/>
                </a:solidFill>
                <a:cs typeface="B Nazanin" panose="00000400000000000000" pitchFamily="2" charset="-78"/>
              </a:rPr>
              <a:t>ه</a:t>
            </a:r>
            <a:r>
              <a:rPr lang="fa-IR" sz="2600" b="1" dirty="0">
                <a:cs typeface="B Nazanin" panose="00000400000000000000" pitchFamily="2" charset="-78"/>
              </a:rPr>
              <a:t>یپرتانسیون ریوی</a:t>
            </a:r>
          </a:p>
          <a:p>
            <a:pPr marL="0" indent="0" algn="r" rtl="1">
              <a:buClr>
                <a:srgbClr val="FF0000"/>
              </a:buClr>
              <a:buNone/>
            </a:pPr>
            <a:r>
              <a:rPr lang="fa-IR" sz="2600" b="1" dirty="0">
                <a:solidFill>
                  <a:srgbClr val="C00000"/>
                </a:solidFill>
                <a:cs typeface="B Nazanin" panose="00000400000000000000" pitchFamily="2" charset="-78"/>
              </a:rPr>
              <a:t>پ</a:t>
            </a:r>
            <a:r>
              <a:rPr lang="fa-IR" sz="2600" b="1" dirty="0">
                <a:cs typeface="B Nazanin" panose="00000400000000000000" pitchFamily="2" charset="-78"/>
              </a:rPr>
              <a:t>نومونی</a:t>
            </a:r>
          </a:p>
          <a:p>
            <a:pPr marL="0" indent="0" algn="r" rtl="1">
              <a:buClr>
                <a:srgbClr val="FF0000"/>
              </a:buClr>
              <a:buNone/>
            </a:pPr>
            <a:r>
              <a:rPr lang="fa-IR" sz="2600" b="1" dirty="0">
                <a:solidFill>
                  <a:srgbClr val="C00000"/>
                </a:solidFill>
                <a:cs typeface="B Nazanin" panose="00000400000000000000" pitchFamily="2" charset="-78"/>
              </a:rPr>
              <a:t>پ</a:t>
            </a:r>
            <a:r>
              <a:rPr lang="fa-IR" sz="2600" b="1" dirty="0">
                <a:cs typeface="B Nazanin" panose="00000400000000000000" pitchFamily="2" charset="-78"/>
              </a:rPr>
              <a:t>نوموتوراکس</a:t>
            </a:r>
          </a:p>
          <a:p>
            <a:pPr marL="0" indent="0" algn="r" rtl="1">
              <a:buClr>
                <a:srgbClr val="FF0000"/>
              </a:buClr>
              <a:buNone/>
            </a:pPr>
            <a:r>
              <a:rPr lang="fa-IR" sz="2600" b="1" dirty="0">
                <a:solidFill>
                  <a:srgbClr val="C00000"/>
                </a:solidFill>
                <a:cs typeface="B Nazanin" panose="00000400000000000000" pitchFamily="2" charset="-78"/>
              </a:rPr>
              <a:t>ت</a:t>
            </a:r>
            <a:r>
              <a:rPr lang="fa-IR" sz="2600" b="1" dirty="0">
                <a:cs typeface="B Nazanin" panose="00000400000000000000" pitchFamily="2" charset="-78"/>
              </a:rPr>
              <a:t>اکی پنه گذرا</a:t>
            </a:r>
          </a:p>
          <a:p>
            <a:pPr marL="0" indent="0" algn="r" rtl="1">
              <a:buClr>
                <a:srgbClr val="FF0000"/>
              </a:buClr>
              <a:buNone/>
            </a:pPr>
            <a:r>
              <a:rPr lang="fa-IR" sz="2600" b="1" dirty="0">
                <a:solidFill>
                  <a:srgbClr val="C00000"/>
                </a:solidFill>
                <a:cs typeface="B Nazanin" panose="00000400000000000000" pitchFamily="2" charset="-78"/>
              </a:rPr>
              <a:t>س</a:t>
            </a:r>
            <a:r>
              <a:rPr lang="fa-IR" sz="2600" b="1" dirty="0">
                <a:cs typeface="B Nazanin" panose="00000400000000000000" pitchFamily="2" charset="-78"/>
              </a:rPr>
              <a:t>ندروم آسپیراسیون مکونیوم</a:t>
            </a:r>
          </a:p>
          <a:p>
            <a:pPr marL="0" indent="0" algn="r" rtl="1">
              <a:buClr>
                <a:srgbClr val="FF0000"/>
              </a:buClr>
              <a:buNone/>
            </a:pPr>
            <a:r>
              <a:rPr lang="fa-IR" sz="2600" b="1" dirty="0">
                <a:solidFill>
                  <a:srgbClr val="C00000"/>
                </a:solidFill>
                <a:cs typeface="B Nazanin" panose="00000400000000000000" pitchFamily="2" charset="-78"/>
              </a:rPr>
              <a:t>ک</a:t>
            </a:r>
            <a:r>
              <a:rPr lang="fa-IR" sz="2600" b="1" dirty="0">
                <a:cs typeface="B Nazanin" panose="00000400000000000000" pitchFamily="2" charset="-78"/>
              </a:rPr>
              <a:t>مبود سرفکتانت</a:t>
            </a:r>
            <a:endParaRPr lang="en-GB" sz="2600" b="1" dirty="0">
              <a:cs typeface="B Nazanin" panose="00000400000000000000" pitchFamily="2" charset="-78"/>
            </a:endParaRPr>
          </a:p>
        </p:txBody>
      </p:sp>
      <p:sp>
        <p:nvSpPr>
          <p:cNvPr id="8" name="Text Placeholder 4"/>
          <p:cNvSpPr>
            <a:spLocks noGrp="1"/>
          </p:cNvSpPr>
          <p:nvPr>
            <p:ph type="body" sz="quarter" idx="3"/>
          </p:nvPr>
        </p:nvSpPr>
        <p:spPr>
          <a:xfrm>
            <a:off x="4643438" y="1781126"/>
            <a:ext cx="4041775"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10" name="Text Placeholder 2"/>
          <p:cNvSpPr>
            <a:spLocks noGrp="1"/>
          </p:cNvSpPr>
          <p:nvPr>
            <p:ph type="body" idx="1"/>
          </p:nvPr>
        </p:nvSpPr>
        <p:spPr>
          <a:xfrm>
            <a:off x="428596" y="1781126"/>
            <a:ext cx="4040188"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اقدام پس از احیا</a:t>
            </a:r>
            <a:endParaRPr lang="en-GB" sz="3200" dirty="0">
              <a:solidFill>
                <a:srgbClr val="C0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قلبی-عروقی</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28596" y="2646064"/>
            <a:ext cx="4040188" cy="3951288"/>
          </a:xfrm>
        </p:spPr>
        <p:style>
          <a:lnRef idx="2">
            <a:schemeClr val="accent3"/>
          </a:lnRef>
          <a:fillRef idx="1">
            <a:schemeClr val="lt1"/>
          </a:fillRef>
          <a:effectRef idx="0">
            <a:schemeClr val="accent3"/>
          </a:effectRef>
          <a:fontRef idx="minor">
            <a:schemeClr val="dk1"/>
          </a:fontRef>
        </p:style>
        <p:txBody>
          <a:bodyPr tIns="274320">
            <a:normAutofit fontScale="92500" lnSpcReduction="10000"/>
          </a:bodyPr>
          <a:lstStyle/>
          <a:p>
            <a:pPr marL="0" indent="0" algn="r" rtl="1">
              <a:buClr>
                <a:srgbClr val="FF0000"/>
              </a:buClr>
              <a:buNone/>
            </a:pPr>
            <a:r>
              <a:rPr lang="fa-IR" sz="2800" b="1" dirty="0">
                <a:solidFill>
                  <a:srgbClr val="C00000"/>
                </a:solidFill>
                <a:cs typeface="B Nazanin" panose="00000400000000000000" pitchFamily="2" charset="-78"/>
              </a:rPr>
              <a:t>پ</a:t>
            </a:r>
            <a:r>
              <a:rPr lang="fa-IR" sz="2800" b="1" dirty="0">
                <a:cs typeface="B Nazanin" panose="00000400000000000000" pitchFamily="2" charset="-78"/>
              </a:rPr>
              <a:t>ایش فشار خون و ضربان قلب.</a:t>
            </a:r>
          </a:p>
          <a:p>
            <a:pPr marL="0" indent="0" algn="r" rtl="1">
              <a:buClr>
                <a:srgbClr val="FF0000"/>
              </a:buClr>
              <a:buNone/>
            </a:pPr>
            <a:endParaRPr lang="fa-IR" sz="2800" b="1" dirty="0">
              <a:solidFill>
                <a:srgbClr val="C00000"/>
              </a:solidFill>
              <a:cs typeface="B Nazanin" panose="00000400000000000000" pitchFamily="2" charset="-78"/>
            </a:endParaRPr>
          </a:p>
          <a:p>
            <a:pPr marL="0" indent="0" algn="r" rtl="1">
              <a:buClr>
                <a:srgbClr val="FF0000"/>
              </a:buClr>
              <a:buNone/>
            </a:pPr>
            <a:r>
              <a:rPr lang="fa-IR" sz="2800" b="1" dirty="0">
                <a:solidFill>
                  <a:srgbClr val="C00000"/>
                </a:solidFill>
                <a:cs typeface="B Nazanin" panose="00000400000000000000" pitchFamily="2" charset="-78"/>
              </a:rPr>
              <a:t>ت</a:t>
            </a:r>
            <a:r>
              <a:rPr lang="fa-IR" sz="2800" b="1" dirty="0">
                <a:cs typeface="B Nazanin" panose="00000400000000000000" pitchFamily="2" charset="-78"/>
              </a:rPr>
              <a:t>جویز فزاینده های حجم خون.  در صـورت تداوم هیپوتانسیون، تجویزاینوتـروپ ها را در نـظر داشته باشید.</a:t>
            </a:r>
            <a:endParaRPr lang="en-GB" sz="2800" b="1" dirty="0">
              <a:cs typeface="B Nazanin" panose="00000400000000000000" pitchFamily="2" charset="-78"/>
            </a:endParaRPr>
          </a:p>
        </p:txBody>
      </p:sp>
      <p:sp>
        <p:nvSpPr>
          <p:cNvPr id="6" name="Content Placeholder 5"/>
          <p:cNvSpPr>
            <a:spLocks noGrp="1"/>
          </p:cNvSpPr>
          <p:nvPr>
            <p:ph sz="quarter" idx="4"/>
          </p:nvPr>
        </p:nvSpPr>
        <p:spPr>
          <a:xfrm>
            <a:off x="4643438" y="2646064"/>
            <a:ext cx="4041775" cy="3951288"/>
          </a:xfrm>
        </p:spPr>
        <p:style>
          <a:lnRef idx="2">
            <a:schemeClr val="accent3"/>
          </a:lnRef>
          <a:fillRef idx="1">
            <a:schemeClr val="lt1"/>
          </a:fillRef>
          <a:effectRef idx="0">
            <a:schemeClr val="accent3"/>
          </a:effectRef>
          <a:fontRef idx="minor">
            <a:schemeClr val="dk1"/>
          </a:fontRef>
        </p:style>
        <p:txBody>
          <a:bodyPr tIns="274320" rIns="182880">
            <a:noAutofit/>
          </a:bodyPr>
          <a:lstStyle/>
          <a:p>
            <a:pPr marL="0" indent="0" algn="r" rtl="1">
              <a:buClr>
                <a:srgbClr val="FF0000"/>
              </a:buClr>
              <a:buNone/>
            </a:pPr>
            <a:r>
              <a:rPr lang="fa-IR" sz="2800" b="1" dirty="0">
                <a:solidFill>
                  <a:srgbClr val="C00000"/>
                </a:solidFill>
                <a:cs typeface="B Nazanin" panose="00000400000000000000" pitchFamily="2" charset="-78"/>
              </a:rPr>
              <a:t>ه</a:t>
            </a:r>
            <a:r>
              <a:rPr lang="fa-IR" sz="2800" b="1" dirty="0">
                <a:cs typeface="B Nazanin" panose="00000400000000000000" pitchFamily="2" charset="-78"/>
              </a:rPr>
              <a:t>یپوتانسیون</a:t>
            </a:r>
            <a:endParaRPr lang="en-GB" sz="2800" b="1" dirty="0">
              <a:cs typeface="B Nazanin" panose="00000400000000000000" pitchFamily="2" charset="-78"/>
            </a:endParaRPr>
          </a:p>
        </p:txBody>
      </p:sp>
      <p:sp>
        <p:nvSpPr>
          <p:cNvPr id="8" name="Text Placeholder 4"/>
          <p:cNvSpPr>
            <a:spLocks noGrp="1"/>
          </p:cNvSpPr>
          <p:nvPr>
            <p:ph type="body" sz="quarter" idx="3"/>
          </p:nvPr>
        </p:nvSpPr>
        <p:spPr>
          <a:xfrm>
            <a:off x="4643438" y="1853134"/>
            <a:ext cx="4041775"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10" name="Text Placeholder 2"/>
          <p:cNvSpPr>
            <a:spLocks noGrp="1"/>
          </p:cNvSpPr>
          <p:nvPr>
            <p:ph type="body" idx="1"/>
          </p:nvPr>
        </p:nvSpPr>
        <p:spPr>
          <a:xfrm>
            <a:off x="428596" y="1853134"/>
            <a:ext cx="4040188"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اقدام پس از احیا</a:t>
            </a:r>
            <a:endParaRPr lang="en-GB" sz="3200" dirty="0">
              <a:solidFill>
                <a:srgbClr val="C0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کلیه ها</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28596" y="2574056"/>
            <a:ext cx="4040188" cy="3951288"/>
          </a:xfrm>
        </p:spPr>
        <p:style>
          <a:lnRef idx="2">
            <a:schemeClr val="accent3"/>
          </a:lnRef>
          <a:fillRef idx="1">
            <a:schemeClr val="lt1"/>
          </a:fillRef>
          <a:effectRef idx="0">
            <a:schemeClr val="accent3"/>
          </a:effectRef>
          <a:fontRef idx="minor">
            <a:schemeClr val="dk1"/>
          </a:fontRef>
        </p:style>
        <p:txBody>
          <a:bodyPr tIns="274320" rIns="182880">
            <a:normAutofit fontScale="92500" lnSpcReduction="10000"/>
          </a:bodyPr>
          <a:lstStyle/>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حجم ادرار.</a:t>
            </a:r>
          </a:p>
          <a:p>
            <a:pPr marL="0" indent="0" algn="r" rtl="1">
              <a:buClr>
                <a:srgbClr val="FF0000"/>
              </a:buClr>
              <a:buNone/>
            </a:pPr>
            <a:endParaRPr lang="fa-IR" sz="2800" b="1" dirty="0">
              <a:cs typeface="B Nazanin" panose="00000400000000000000" pitchFamily="2" charset="-78"/>
            </a:endParaRP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الکترولیت های سرم.</a:t>
            </a:r>
          </a:p>
          <a:p>
            <a:pPr marL="0" indent="0" algn="r" rtl="1">
              <a:buClr>
                <a:srgbClr val="FF0000"/>
              </a:buClr>
              <a:buNone/>
            </a:pPr>
            <a:endParaRPr lang="fa-IR" sz="2800" b="1" dirty="0">
              <a:cs typeface="B Nazanin" panose="00000400000000000000" pitchFamily="2" charset="-78"/>
            </a:endParaRPr>
          </a:p>
          <a:p>
            <a:pPr marL="0" indent="0" algn="r" rtl="1">
              <a:buClr>
                <a:srgbClr val="FF0000"/>
              </a:buClr>
              <a:buNone/>
            </a:pPr>
            <a:r>
              <a:rPr lang="fa-IR" sz="2800" b="1" dirty="0">
                <a:solidFill>
                  <a:srgbClr val="C00000"/>
                </a:solidFill>
                <a:cs typeface="B Nazanin" panose="00000400000000000000" pitchFamily="2" charset="-78"/>
              </a:rPr>
              <a:t>م</a:t>
            </a:r>
            <a:r>
              <a:rPr lang="fa-IR" sz="2800" b="1" dirty="0">
                <a:cs typeface="B Nazanin" panose="00000400000000000000" pitchFamily="2" charset="-78"/>
              </a:rPr>
              <a:t>حدودیت مایعات، در صورت وجـود الیگوری و اطمینان از کفایت حجم داخل عروق.</a:t>
            </a:r>
            <a:endParaRPr lang="en-GB" sz="2800" b="1" dirty="0">
              <a:cs typeface="B Nazanin" panose="00000400000000000000" pitchFamily="2" charset="-78"/>
            </a:endParaRPr>
          </a:p>
        </p:txBody>
      </p:sp>
      <p:sp>
        <p:nvSpPr>
          <p:cNvPr id="6" name="Content Placeholder 5"/>
          <p:cNvSpPr>
            <a:spLocks noGrp="1"/>
          </p:cNvSpPr>
          <p:nvPr>
            <p:ph sz="quarter" idx="4"/>
          </p:nvPr>
        </p:nvSpPr>
        <p:spPr>
          <a:xfrm>
            <a:off x="4643438" y="2574056"/>
            <a:ext cx="4041775" cy="3951288"/>
          </a:xfrm>
        </p:spPr>
        <p:style>
          <a:lnRef idx="2">
            <a:schemeClr val="accent3"/>
          </a:lnRef>
          <a:fillRef idx="1">
            <a:schemeClr val="lt1"/>
          </a:fillRef>
          <a:effectRef idx="0">
            <a:schemeClr val="accent3"/>
          </a:effectRef>
          <a:fontRef idx="minor">
            <a:schemeClr val="dk1"/>
          </a:fontRef>
        </p:style>
        <p:txBody>
          <a:bodyPr tIns="274320" rIns="182880">
            <a:noAutofit/>
          </a:bodyPr>
          <a:lstStyle/>
          <a:p>
            <a:pPr marL="0" indent="0" algn="r" rtl="1">
              <a:buClr>
                <a:srgbClr val="FF0000"/>
              </a:buClr>
              <a:buNone/>
            </a:pPr>
            <a:r>
              <a:rPr lang="fa-IR" sz="2800" b="1" dirty="0">
                <a:solidFill>
                  <a:srgbClr val="C00000"/>
                </a:solidFill>
                <a:cs typeface="B Nazanin" panose="00000400000000000000" pitchFamily="2" charset="-78"/>
              </a:rPr>
              <a:t>ن</a:t>
            </a:r>
            <a:r>
              <a:rPr lang="fa-IR" sz="2800" b="1" dirty="0">
                <a:cs typeface="B Nazanin" panose="00000400000000000000" pitchFamily="2" charset="-78"/>
              </a:rPr>
              <a:t>کروز توبولر حاد</a:t>
            </a:r>
            <a:endParaRPr lang="en-GB" sz="2800" b="1" dirty="0">
              <a:cs typeface="B Nazanin" panose="00000400000000000000" pitchFamily="2" charset="-78"/>
            </a:endParaRPr>
          </a:p>
        </p:txBody>
      </p:sp>
      <p:sp>
        <p:nvSpPr>
          <p:cNvPr id="8" name="Text Placeholder 4"/>
          <p:cNvSpPr>
            <a:spLocks noGrp="1"/>
          </p:cNvSpPr>
          <p:nvPr>
            <p:ph type="body" sz="quarter" idx="3"/>
          </p:nvPr>
        </p:nvSpPr>
        <p:spPr>
          <a:xfrm>
            <a:off x="4643438" y="1781126"/>
            <a:ext cx="4041775"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10" name="Text Placeholder 2"/>
          <p:cNvSpPr>
            <a:spLocks noGrp="1"/>
          </p:cNvSpPr>
          <p:nvPr>
            <p:ph type="body" idx="1"/>
          </p:nvPr>
        </p:nvSpPr>
        <p:spPr>
          <a:xfrm>
            <a:off x="428596" y="1781126"/>
            <a:ext cx="4040188"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اقدام پس از احیا</a:t>
            </a:r>
            <a:endParaRPr lang="en-GB" sz="3200" dirty="0">
              <a:solidFill>
                <a:srgbClr val="C0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13792"/>
            <a:ext cx="8185179"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دستگاه گوارش</a:t>
            </a:r>
            <a:endParaRPr lang="en-GB"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28596" y="2564904"/>
            <a:ext cx="4040188" cy="3951288"/>
          </a:xfrm>
        </p:spPr>
        <p:style>
          <a:lnRef idx="2">
            <a:schemeClr val="accent3"/>
          </a:lnRef>
          <a:fillRef idx="1">
            <a:schemeClr val="lt1"/>
          </a:fillRef>
          <a:effectRef idx="0">
            <a:schemeClr val="accent3"/>
          </a:effectRef>
          <a:fontRef idx="minor">
            <a:schemeClr val="dk1"/>
          </a:fontRef>
        </p:style>
        <p:txBody>
          <a:bodyPr tIns="274320" rIns="182880">
            <a:normAutofit lnSpcReduction="10000"/>
          </a:bodyPr>
          <a:lstStyle/>
          <a:p>
            <a:pPr marL="0" indent="0" algn="r" rtl="1">
              <a:buClr>
                <a:srgbClr val="FF0000"/>
              </a:buClr>
              <a:buNone/>
            </a:pPr>
            <a:r>
              <a:rPr lang="fa-IR" sz="2800" b="1" dirty="0">
                <a:solidFill>
                  <a:srgbClr val="C00000"/>
                </a:solidFill>
                <a:cs typeface="B Nazanin" panose="00000400000000000000" pitchFamily="2" charset="-78"/>
              </a:rPr>
              <a:t>ت</a:t>
            </a:r>
            <a:r>
              <a:rPr lang="fa-IR" sz="2800" b="1" dirty="0">
                <a:cs typeface="B Nazanin" panose="00000400000000000000" pitchFamily="2" charset="-78"/>
              </a:rPr>
              <a:t>غذیه را به تعویق بیندازید.</a:t>
            </a:r>
          </a:p>
          <a:p>
            <a:pPr marL="0" indent="0" algn="r" rtl="1">
              <a:buClr>
                <a:srgbClr val="FF0000"/>
              </a:buClr>
              <a:buNone/>
            </a:pPr>
            <a:endParaRPr lang="fa-IR" sz="2800" b="1" dirty="0">
              <a:cs typeface="B Nazanin" panose="00000400000000000000" pitchFamily="2" charset="-78"/>
            </a:endParaRPr>
          </a:p>
          <a:p>
            <a:pPr marL="0" indent="0" algn="r" rtl="1">
              <a:buClr>
                <a:srgbClr val="FF0000"/>
              </a:buClr>
              <a:buNone/>
            </a:pPr>
            <a:r>
              <a:rPr lang="fa-IR" sz="2800" b="1" dirty="0">
                <a:solidFill>
                  <a:srgbClr val="C00000"/>
                </a:solidFill>
                <a:cs typeface="B Nazanin" panose="00000400000000000000" pitchFamily="2" charset="-78"/>
              </a:rPr>
              <a:t>م</a:t>
            </a:r>
            <a:r>
              <a:rPr lang="fa-IR" sz="2800" b="1" dirty="0">
                <a:cs typeface="B Nazanin" panose="00000400000000000000" pitchFamily="2" charset="-78"/>
              </a:rPr>
              <a:t>ایعات وریدی برقرار نمایید.</a:t>
            </a:r>
          </a:p>
          <a:p>
            <a:pPr marL="0" indent="0" algn="r" rtl="1">
              <a:buClr>
                <a:srgbClr val="FF0000"/>
              </a:buClr>
              <a:buNone/>
            </a:pPr>
            <a:endParaRPr lang="fa-IR" sz="2800" b="1" dirty="0">
              <a:solidFill>
                <a:srgbClr val="C00000"/>
              </a:solidFill>
              <a:cs typeface="B Nazanin" panose="00000400000000000000" pitchFamily="2" charset="-78"/>
            </a:endParaRPr>
          </a:p>
          <a:p>
            <a:pPr marL="0" indent="0" algn="r" rtl="1">
              <a:buClr>
                <a:srgbClr val="FF0000"/>
              </a:buClr>
              <a:buNone/>
            </a:pPr>
            <a:r>
              <a:rPr lang="fa-IR" sz="2800" b="1" dirty="0">
                <a:solidFill>
                  <a:srgbClr val="C00000"/>
                </a:solidFill>
                <a:cs typeface="B Nazanin" panose="00000400000000000000" pitchFamily="2" charset="-78"/>
              </a:rPr>
              <a:t>ت</a:t>
            </a:r>
            <a:r>
              <a:rPr lang="fa-IR" sz="2800" b="1" dirty="0">
                <a:cs typeface="B Nazanin" panose="00000400000000000000" pitchFamily="2" charset="-78"/>
              </a:rPr>
              <a:t>غذیه وریدی برقرار نمایید.</a:t>
            </a:r>
            <a:endParaRPr lang="en-GB" sz="2800" b="1" dirty="0">
              <a:cs typeface="B Nazanin" panose="00000400000000000000" pitchFamily="2" charset="-78"/>
            </a:endParaRPr>
          </a:p>
        </p:txBody>
      </p:sp>
      <p:sp>
        <p:nvSpPr>
          <p:cNvPr id="6" name="Content Placeholder 5"/>
          <p:cNvSpPr>
            <a:spLocks noGrp="1"/>
          </p:cNvSpPr>
          <p:nvPr>
            <p:ph sz="quarter" idx="4"/>
          </p:nvPr>
        </p:nvSpPr>
        <p:spPr>
          <a:xfrm>
            <a:off x="4643438" y="2574056"/>
            <a:ext cx="4041775" cy="3951288"/>
          </a:xfrm>
        </p:spPr>
        <p:style>
          <a:lnRef idx="2">
            <a:schemeClr val="accent3"/>
          </a:lnRef>
          <a:fillRef idx="1">
            <a:schemeClr val="lt1"/>
          </a:fillRef>
          <a:effectRef idx="0">
            <a:schemeClr val="accent3"/>
          </a:effectRef>
          <a:fontRef idx="minor">
            <a:schemeClr val="dk1"/>
          </a:fontRef>
        </p:style>
        <p:txBody>
          <a:bodyPr tIns="274320" rIns="182880">
            <a:noAutofit/>
          </a:bodyPr>
          <a:lstStyle/>
          <a:p>
            <a:pPr marL="0" indent="0" algn="r" rtl="1">
              <a:buClr>
                <a:srgbClr val="FF0000"/>
              </a:buClr>
              <a:buNone/>
            </a:pPr>
            <a:r>
              <a:rPr lang="fa-IR" sz="2800" b="1" dirty="0">
                <a:solidFill>
                  <a:srgbClr val="C00000"/>
                </a:solidFill>
                <a:cs typeface="B Nazanin" panose="00000400000000000000" pitchFamily="2" charset="-78"/>
              </a:rPr>
              <a:t>ا</a:t>
            </a:r>
            <a:r>
              <a:rPr lang="fa-IR" sz="2800" b="1" dirty="0">
                <a:cs typeface="B Nazanin" panose="00000400000000000000" pitchFamily="2" charset="-78"/>
              </a:rPr>
              <a:t>یلئوس</a:t>
            </a:r>
          </a:p>
          <a:p>
            <a:pPr marL="0" indent="0" algn="r" rtl="1">
              <a:buClr>
                <a:srgbClr val="FF0000"/>
              </a:buClr>
              <a:buNone/>
            </a:pPr>
            <a:r>
              <a:rPr lang="fa-IR" sz="2800" b="1" dirty="0">
                <a:solidFill>
                  <a:srgbClr val="C00000"/>
                </a:solidFill>
                <a:cs typeface="B Nazanin" panose="00000400000000000000" pitchFamily="2" charset="-78"/>
              </a:rPr>
              <a:t>آ</a:t>
            </a:r>
            <a:r>
              <a:rPr lang="fa-IR" sz="2800" b="1" dirty="0">
                <a:cs typeface="B Nazanin" panose="00000400000000000000" pitchFamily="2" charset="-78"/>
              </a:rPr>
              <a:t>نتروکولیت نکروزان</a:t>
            </a:r>
            <a:endParaRPr lang="en-GB" sz="2800" b="1" dirty="0">
              <a:cs typeface="B Nazanin" panose="00000400000000000000" pitchFamily="2" charset="-78"/>
            </a:endParaRPr>
          </a:p>
        </p:txBody>
      </p:sp>
      <p:sp>
        <p:nvSpPr>
          <p:cNvPr id="8" name="Text Placeholder 4"/>
          <p:cNvSpPr>
            <a:spLocks noGrp="1"/>
          </p:cNvSpPr>
          <p:nvPr>
            <p:ph type="body" sz="quarter" idx="3"/>
          </p:nvPr>
        </p:nvSpPr>
        <p:spPr>
          <a:xfrm>
            <a:off x="4643438" y="1781126"/>
            <a:ext cx="4041775"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10" name="Text Placeholder 2"/>
          <p:cNvSpPr>
            <a:spLocks noGrp="1"/>
          </p:cNvSpPr>
          <p:nvPr>
            <p:ph type="body" idx="1"/>
          </p:nvPr>
        </p:nvSpPr>
        <p:spPr>
          <a:xfrm>
            <a:off x="428596" y="1781126"/>
            <a:ext cx="4040188" cy="63976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2800" dirty="0">
                <a:solidFill>
                  <a:srgbClr val="C00000"/>
                </a:solidFill>
                <a:cs typeface="B Nazanin" panose="00000400000000000000" pitchFamily="2" charset="-78"/>
              </a:rPr>
              <a:t>اقدام پس از احیا</a:t>
            </a:r>
            <a:endParaRPr lang="en-GB" sz="2800" dirty="0">
              <a:solidFill>
                <a:srgbClr val="C0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متابولیک، هماتولوژیک</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
        <p:nvSpPr>
          <p:cNvPr id="4" name="Content Placeholder 3"/>
          <p:cNvSpPr>
            <a:spLocks noGrp="1"/>
          </p:cNvSpPr>
          <p:nvPr>
            <p:ph sz="half" idx="2"/>
          </p:nvPr>
        </p:nvSpPr>
        <p:spPr>
          <a:xfrm>
            <a:off x="428596" y="2357430"/>
            <a:ext cx="4040188" cy="3951288"/>
          </a:xfrm>
        </p:spPr>
        <p:style>
          <a:lnRef idx="2">
            <a:schemeClr val="accent3"/>
          </a:lnRef>
          <a:fillRef idx="1">
            <a:schemeClr val="lt1"/>
          </a:fillRef>
          <a:effectRef idx="0">
            <a:schemeClr val="accent3"/>
          </a:effectRef>
          <a:fontRef idx="minor">
            <a:schemeClr val="dk1"/>
          </a:fontRef>
        </p:style>
        <p:txBody>
          <a:bodyPr tIns="274320" rIns="182880">
            <a:normAutofit/>
          </a:bodyPr>
          <a:lstStyle/>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قند خون.</a:t>
            </a: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الکترولیت ها.</a:t>
            </a: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هماتوکریت.</a:t>
            </a: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نترل پلاکت ها.</a:t>
            </a:r>
            <a:endParaRPr lang="en-GB" sz="2800" b="1" dirty="0">
              <a:cs typeface="B Nazanin" panose="00000400000000000000" pitchFamily="2" charset="-78"/>
            </a:endParaRPr>
          </a:p>
        </p:txBody>
      </p:sp>
      <p:sp>
        <p:nvSpPr>
          <p:cNvPr id="6" name="Content Placeholder 5"/>
          <p:cNvSpPr>
            <a:spLocks noGrp="1"/>
          </p:cNvSpPr>
          <p:nvPr>
            <p:ph sz="quarter" idx="4"/>
          </p:nvPr>
        </p:nvSpPr>
        <p:spPr>
          <a:xfrm>
            <a:off x="4643438" y="2357430"/>
            <a:ext cx="4041775" cy="3951288"/>
          </a:xfrm>
        </p:spPr>
        <p:style>
          <a:lnRef idx="2">
            <a:schemeClr val="accent3"/>
          </a:lnRef>
          <a:fillRef idx="1">
            <a:schemeClr val="lt1"/>
          </a:fillRef>
          <a:effectRef idx="0">
            <a:schemeClr val="accent3"/>
          </a:effectRef>
          <a:fontRef idx="minor">
            <a:schemeClr val="dk1"/>
          </a:fontRef>
        </p:style>
        <p:txBody>
          <a:bodyPr tIns="274320" rIns="182880">
            <a:noAutofit/>
          </a:bodyPr>
          <a:lstStyle/>
          <a:p>
            <a:pPr marL="0" indent="0" algn="r" rtl="1">
              <a:buClr>
                <a:srgbClr val="FF0000"/>
              </a:buClr>
              <a:buNone/>
            </a:pPr>
            <a:r>
              <a:rPr lang="fa-IR" sz="2800" b="1" dirty="0">
                <a:solidFill>
                  <a:srgbClr val="C00000"/>
                </a:solidFill>
                <a:cs typeface="B Nazanin" panose="00000400000000000000" pitchFamily="2" charset="-78"/>
              </a:rPr>
              <a:t>ه</a:t>
            </a:r>
            <a:r>
              <a:rPr lang="fa-IR" sz="2800" b="1" dirty="0">
                <a:cs typeface="B Nazanin" panose="00000400000000000000" pitchFamily="2" charset="-78"/>
              </a:rPr>
              <a:t>یپوگلیسمی</a:t>
            </a:r>
          </a:p>
          <a:p>
            <a:pPr marL="0" indent="0" algn="r" rtl="1">
              <a:buClr>
                <a:srgbClr val="FF0000"/>
              </a:buClr>
              <a:buNone/>
            </a:pPr>
            <a:r>
              <a:rPr lang="fa-IR" sz="2800" b="1" dirty="0">
                <a:solidFill>
                  <a:srgbClr val="C00000"/>
                </a:solidFill>
                <a:cs typeface="B Nazanin" panose="00000400000000000000" pitchFamily="2" charset="-78"/>
              </a:rPr>
              <a:t>ه</a:t>
            </a:r>
            <a:r>
              <a:rPr lang="fa-IR" sz="2800" b="1" dirty="0">
                <a:cs typeface="B Nazanin" panose="00000400000000000000" pitchFamily="2" charset="-78"/>
              </a:rPr>
              <a:t>یپوکلسمی</a:t>
            </a:r>
          </a:p>
          <a:p>
            <a:pPr marL="0" indent="0" algn="r" rtl="1">
              <a:buClr>
                <a:srgbClr val="FF0000"/>
              </a:buClr>
              <a:buNone/>
            </a:pPr>
            <a:r>
              <a:rPr lang="fa-IR" sz="2800" b="1" dirty="0">
                <a:solidFill>
                  <a:srgbClr val="C00000"/>
                </a:solidFill>
                <a:cs typeface="B Nazanin" panose="00000400000000000000" pitchFamily="2" charset="-78"/>
              </a:rPr>
              <a:t>ه</a:t>
            </a:r>
            <a:r>
              <a:rPr lang="fa-IR" sz="2800" b="1" dirty="0">
                <a:cs typeface="B Nazanin" panose="00000400000000000000" pitchFamily="2" charset="-78"/>
              </a:rPr>
              <a:t>یپوناترمی</a:t>
            </a:r>
          </a:p>
          <a:p>
            <a:pPr marL="0" indent="0" algn="r" rtl="1">
              <a:buClr>
                <a:srgbClr val="FF0000"/>
              </a:buClr>
              <a:buNone/>
            </a:pPr>
            <a:r>
              <a:rPr lang="fa-IR" sz="2800" b="1" dirty="0">
                <a:solidFill>
                  <a:srgbClr val="C00000"/>
                </a:solidFill>
                <a:cs typeface="B Nazanin" panose="00000400000000000000" pitchFamily="2" charset="-78"/>
              </a:rPr>
              <a:t>ک</a:t>
            </a:r>
            <a:r>
              <a:rPr lang="fa-IR" sz="2800" b="1" dirty="0">
                <a:cs typeface="B Nazanin" panose="00000400000000000000" pitchFamily="2" charset="-78"/>
              </a:rPr>
              <a:t>م خونی یا سابقه از دست دادن حاد خون</a:t>
            </a:r>
          </a:p>
          <a:p>
            <a:pPr marL="0" indent="0" algn="r" rtl="1">
              <a:buClr>
                <a:srgbClr val="FF0000"/>
              </a:buClr>
              <a:buNone/>
            </a:pPr>
            <a:r>
              <a:rPr lang="fa-IR" sz="2800" b="1" dirty="0">
                <a:solidFill>
                  <a:srgbClr val="C00000"/>
                </a:solidFill>
                <a:cs typeface="B Nazanin" panose="00000400000000000000" pitchFamily="2" charset="-78"/>
              </a:rPr>
              <a:t>ت</a:t>
            </a:r>
            <a:r>
              <a:rPr lang="fa-IR" sz="2800" b="1" dirty="0">
                <a:cs typeface="B Nazanin" panose="00000400000000000000" pitchFamily="2" charset="-78"/>
              </a:rPr>
              <a:t>رومبوسیتوپنی</a:t>
            </a:r>
          </a:p>
          <a:p>
            <a:pPr marL="0" indent="0" algn="r" rtl="1">
              <a:buClr>
                <a:srgbClr val="FF0000"/>
              </a:buClr>
              <a:buNone/>
            </a:pPr>
            <a:endParaRPr lang="en-GB" sz="2800" b="1" dirty="0">
              <a:cs typeface="B Nazanin" panose="00000400000000000000" pitchFamily="2" charset="-78"/>
            </a:endParaRPr>
          </a:p>
        </p:txBody>
      </p:sp>
      <p:sp>
        <p:nvSpPr>
          <p:cNvPr id="8" name="Text Placeholder 4"/>
          <p:cNvSpPr>
            <a:spLocks noGrp="1"/>
          </p:cNvSpPr>
          <p:nvPr>
            <p:ph type="body" sz="quarter" idx="3"/>
          </p:nvPr>
        </p:nvSpPr>
        <p:spPr>
          <a:xfrm>
            <a:off x="4643438" y="1500174"/>
            <a:ext cx="4041775" cy="64294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3200" dirty="0">
                <a:solidFill>
                  <a:srgbClr val="C00000"/>
                </a:solidFill>
                <a:cs typeface="B Nazanin" panose="00000400000000000000" pitchFamily="2" charset="-78"/>
              </a:rPr>
              <a:t>عوارض احتمالی</a:t>
            </a:r>
            <a:endParaRPr lang="en-GB" sz="3200" dirty="0">
              <a:solidFill>
                <a:srgbClr val="C00000"/>
              </a:solidFill>
              <a:cs typeface="B Nazanin" panose="00000400000000000000" pitchFamily="2" charset="-78"/>
            </a:endParaRPr>
          </a:p>
        </p:txBody>
      </p:sp>
      <p:sp>
        <p:nvSpPr>
          <p:cNvPr id="10" name="Text Placeholder 2"/>
          <p:cNvSpPr>
            <a:spLocks noGrp="1"/>
          </p:cNvSpPr>
          <p:nvPr>
            <p:ph type="body" idx="1"/>
          </p:nvPr>
        </p:nvSpPr>
        <p:spPr>
          <a:xfrm>
            <a:off x="428596" y="1500174"/>
            <a:ext cx="4007128" cy="642942"/>
          </a:xfrm>
        </p:spPr>
        <p:style>
          <a:lnRef idx="2">
            <a:schemeClr val="accent3"/>
          </a:lnRef>
          <a:fillRef idx="1">
            <a:schemeClr val="lt1"/>
          </a:fillRef>
          <a:effectRef idx="0">
            <a:schemeClr val="accent3"/>
          </a:effectRef>
          <a:fontRef idx="minor">
            <a:schemeClr val="dk1"/>
          </a:fontRef>
        </p:style>
        <p:txBody>
          <a:bodyPr>
            <a:noAutofit/>
          </a:bodyPr>
          <a:lstStyle/>
          <a:p>
            <a:pPr algn="ctr"/>
            <a:r>
              <a:rPr lang="fa-IR" sz="2800" dirty="0">
                <a:solidFill>
                  <a:srgbClr val="C00000"/>
                </a:solidFill>
                <a:cs typeface="B Nazanin" panose="00000400000000000000" pitchFamily="2" charset="-78"/>
              </a:rPr>
              <a:t>اقدام پس از احیا</a:t>
            </a:r>
            <a:endParaRPr lang="en-GB" sz="2800" dirty="0">
              <a:solidFill>
                <a:srgbClr val="C00000"/>
              </a:solidFill>
              <a:cs typeface="B Nazanin" panose="00000400000000000000" pitchFamily="2" charset="-78"/>
            </a:endParaRPr>
          </a:p>
        </p:txBody>
      </p:sp>
    </p:spTree>
    <p:extLst>
      <p:ext uri="{BB962C8B-B14F-4D97-AF65-F5344CB8AC3E}">
        <p14:creationId xmlns:p14="http://schemas.microsoft.com/office/powerpoint/2010/main" val="31301109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13184" y="1052736"/>
            <a:ext cx="8507288" cy="4176464"/>
          </a:xfrm>
          <a:noFill/>
          <a:ln>
            <a:noFill/>
          </a:ln>
        </p:spPr>
        <p:style>
          <a:lnRef idx="1">
            <a:schemeClr val="accent4"/>
          </a:lnRef>
          <a:fillRef idx="2">
            <a:schemeClr val="accent4"/>
          </a:fillRef>
          <a:effectRef idx="1">
            <a:schemeClr val="accent4"/>
          </a:effectRef>
          <a:fontRef idx="minor">
            <a:schemeClr val="dk1"/>
          </a:fontRef>
        </p:style>
        <p:txBody>
          <a:bodyPr tIns="457200" bIns="9144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fa-IR" sz="6000" b="1" spc="50" dirty="0">
                <a:ln w="11430"/>
                <a:solidFill>
                  <a:schemeClr val="accent1">
                    <a:lumMod val="75000"/>
                  </a:schemeClr>
                </a:solidFill>
                <a:effectLst>
                  <a:outerShdw blurRad="76200" dist="50800" dir="5400000" algn="tl" rotWithShape="0">
                    <a:srgbClr val="000000">
                      <a:alpha val="65000"/>
                    </a:srgbClr>
                  </a:outerShdw>
                </a:effectLst>
                <a:cs typeface="B Nazanin" panose="00000400000000000000" pitchFamily="2" charset="-78"/>
              </a:rPr>
              <a:t>احیا خارج از بیمارستان </a:t>
            </a:r>
          </a:p>
          <a:p>
            <a:pPr marL="0" indent="0" algn="ctr">
              <a:buNone/>
            </a:pPr>
            <a:r>
              <a:rPr lang="fa-IR" sz="6000" b="1" spc="50" dirty="0">
                <a:ln w="11430"/>
                <a:solidFill>
                  <a:schemeClr val="accent1">
                    <a:lumMod val="75000"/>
                  </a:schemeClr>
                </a:solidFill>
                <a:effectLst>
                  <a:outerShdw blurRad="76200" dist="50800" dir="5400000" algn="tl" rotWithShape="0">
                    <a:srgbClr val="000000">
                      <a:alpha val="65000"/>
                    </a:srgbClr>
                  </a:outerShdw>
                </a:effectLst>
                <a:cs typeface="B Nazanin" panose="00000400000000000000" pitchFamily="2" charset="-78"/>
              </a:rPr>
              <a:t>یا</a:t>
            </a:r>
            <a:r>
              <a:rPr lang="en-GB" sz="6000" b="1" spc="50" dirty="0">
                <a:ln w="11430"/>
                <a:solidFill>
                  <a:schemeClr val="accent1">
                    <a:lumMod val="75000"/>
                  </a:schemeClr>
                </a:solidFill>
                <a:effectLst>
                  <a:outerShdw blurRad="76200" dist="50800" dir="5400000" algn="tl" rotWithShape="0">
                    <a:srgbClr val="000000">
                      <a:alpha val="65000"/>
                    </a:srgbClr>
                  </a:outerShdw>
                </a:effectLst>
                <a:cs typeface="B Nazanin" panose="00000400000000000000" pitchFamily="2" charset="-78"/>
              </a:rPr>
              <a:t> </a:t>
            </a:r>
          </a:p>
          <a:p>
            <a:pPr marL="0" indent="0" algn="ctr">
              <a:buNone/>
            </a:pPr>
            <a:r>
              <a:rPr lang="fa-IR" sz="6000" b="1" spc="50" dirty="0">
                <a:ln w="11430"/>
                <a:solidFill>
                  <a:schemeClr val="accent1">
                    <a:lumMod val="75000"/>
                  </a:schemeClr>
                </a:solidFill>
                <a:effectLst>
                  <a:outerShdw blurRad="76200" dist="50800" dir="5400000" algn="tl" rotWithShape="0">
                    <a:srgbClr val="000000">
                      <a:alpha val="65000"/>
                    </a:srgbClr>
                  </a:outerShdw>
                </a:effectLst>
                <a:cs typeface="B Nazanin" panose="00000400000000000000" pitchFamily="2" charset="-78"/>
              </a:rPr>
              <a:t>پس از دوران نوزادی</a:t>
            </a:r>
            <a:endParaRPr lang="en-GB" sz="6000" b="1" spc="50" dirty="0">
              <a:ln w="11430"/>
              <a:solidFill>
                <a:schemeClr val="accent1">
                  <a:lumMod val="75000"/>
                </a:schemeClr>
              </a:soli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11401338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6011"/>
            <a:ext cx="8229600" cy="3973269"/>
          </a:xfrm>
        </p:spPr>
        <p:style>
          <a:lnRef idx="2">
            <a:schemeClr val="accent3"/>
          </a:lnRef>
          <a:fillRef idx="1">
            <a:schemeClr val="lt1"/>
          </a:fillRef>
          <a:effectRef idx="0">
            <a:schemeClr val="accent3"/>
          </a:effectRef>
          <a:fontRef idx="minor">
            <a:schemeClr val="dk1"/>
          </a:fontRef>
        </p:style>
        <p:txBody>
          <a:bodyPr tIns="182880">
            <a:noAutofit/>
          </a:bodyPr>
          <a:lstStyle/>
          <a:p>
            <a:pPr algn="r" rtl="1">
              <a:buClr>
                <a:srgbClr val="FF0000"/>
              </a:buClr>
            </a:pPr>
            <a:r>
              <a:rPr lang="fa-IR" sz="3600" b="1" dirty="0"/>
              <a:t>گرم کنید، وضعیت بدهید، راه هوایی را باز کنید.</a:t>
            </a:r>
          </a:p>
          <a:p>
            <a:pPr algn="r" rtl="1">
              <a:buClr>
                <a:srgbClr val="FF0000"/>
              </a:buClr>
            </a:pPr>
            <a:r>
              <a:rPr lang="fa-IR" sz="3600" b="1" dirty="0"/>
              <a:t>تحریک کنید، در صورت لزوم اکسیژن بدهید.</a:t>
            </a:r>
          </a:p>
          <a:p>
            <a:pPr algn="r" rtl="1">
              <a:buClr>
                <a:srgbClr val="FF0000"/>
              </a:buClr>
            </a:pPr>
            <a:r>
              <a:rPr lang="fa-IR" sz="3600" b="1" dirty="0"/>
              <a:t>تهویه کافی برقرار کنید.</a:t>
            </a:r>
          </a:p>
          <a:p>
            <a:pPr algn="r" rtl="1">
              <a:buClr>
                <a:srgbClr val="FF0000"/>
              </a:buClr>
            </a:pPr>
            <a:r>
              <a:rPr lang="fa-IR" sz="3600" b="1" dirty="0"/>
              <a:t>قفسه سینه را بفشرید.</a:t>
            </a:r>
          </a:p>
          <a:p>
            <a:pPr algn="r" rtl="1">
              <a:buClr>
                <a:srgbClr val="FF0000"/>
              </a:buClr>
            </a:pPr>
            <a:r>
              <a:rPr lang="fa-IR" sz="3600" b="1" dirty="0"/>
              <a:t>دارو تجویز نمایید.</a:t>
            </a:r>
            <a:endParaRPr lang="en-GB" sz="3600" b="1" dirty="0"/>
          </a:p>
          <a:p>
            <a:pPr>
              <a:buClr>
                <a:srgbClr val="FF0000"/>
              </a:buClr>
            </a:pPr>
            <a:endParaRPr lang="en-GB" sz="3600" b="1" dirty="0">
              <a:cs typeface="B Nazanin" panose="00000400000000000000" pitchFamily="2" charset="-78"/>
            </a:endParaRPr>
          </a:p>
        </p:txBody>
      </p:sp>
      <p:sp>
        <p:nvSpPr>
          <p:cNvPr id="4" name="Title 3"/>
          <p:cNvSpPr>
            <a:spLocks noGrp="1"/>
          </p:cNvSpPr>
          <p:nvPr>
            <p:ph type="title"/>
          </p:nvPr>
        </p:nvSpPr>
        <p:spPr>
          <a:xfrm>
            <a:off x="457200" y="485800"/>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اصول فیزیولوژیک</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extLst>
      <p:ext uri="{BB962C8B-B14F-4D97-AF65-F5344CB8AC3E}">
        <p14:creationId xmlns:p14="http://schemas.microsoft.com/office/powerpoint/2010/main" val="33169497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968552"/>
          </a:xfrm>
        </p:spPr>
        <p:style>
          <a:lnRef idx="2">
            <a:schemeClr val="accent3"/>
          </a:lnRef>
          <a:fillRef idx="1">
            <a:schemeClr val="lt1"/>
          </a:fillRef>
          <a:effectRef idx="0">
            <a:schemeClr val="accent3"/>
          </a:effectRef>
          <a:fontRef idx="minor">
            <a:schemeClr val="dk1"/>
          </a:fontRef>
        </p:style>
        <p:txBody>
          <a:bodyPr tIns="91440">
            <a:noAutofit/>
          </a:bodyPr>
          <a:lstStyle/>
          <a:p>
            <a:pPr algn="r" rtl="1">
              <a:buClr>
                <a:srgbClr val="FF0000"/>
              </a:buClr>
            </a:pPr>
            <a:r>
              <a:rPr lang="fa-IR" sz="2800" b="1" dirty="0"/>
              <a:t>تماس پوست بـه پوست بین مـادر و نوزاد بـرقرار کنید و درجه حرارت محیطی را افزایش دهید.</a:t>
            </a:r>
          </a:p>
          <a:p>
            <a:pPr algn="r" rtl="1">
              <a:buClr>
                <a:srgbClr val="FF0000"/>
              </a:buClr>
            </a:pPr>
            <a:r>
              <a:rPr lang="fa-IR" sz="2800" b="1" dirty="0"/>
              <a:t>برای گرم کردن نوزادان بی نهایت کم وزن، از پوشش پلاستیکی یا کیسه های گرمازای شیمیایی استفاده کنید.</a:t>
            </a:r>
          </a:p>
          <a:p>
            <a:pPr algn="r" rtl="1">
              <a:buClr>
                <a:srgbClr val="FF0000"/>
              </a:buClr>
            </a:pPr>
            <a:r>
              <a:rPr lang="fa-IR" sz="2800" b="1" dirty="0"/>
              <a:t>راه هوایی را بـا استفاده از پـوآر یا پارچه ای که بـه دور انگشت می پیچید، باز کنید.</a:t>
            </a:r>
          </a:p>
          <a:p>
            <a:pPr algn="r" rtl="1">
              <a:buClr>
                <a:srgbClr val="FF0000"/>
              </a:buClr>
            </a:pPr>
            <a:r>
              <a:rPr lang="fa-IR" sz="2800" b="1" dirty="0"/>
              <a:t>بـه منظور ایجاد فشار مثبت، از تنفس دهان- به-دهان-و- بینی استفاده کنید.</a:t>
            </a:r>
          </a:p>
          <a:p>
            <a:pPr algn="r" rtl="1">
              <a:buClr>
                <a:srgbClr val="FF0000"/>
              </a:buClr>
            </a:pPr>
            <a:r>
              <a:rPr lang="fa-IR" sz="2800" b="1" dirty="0"/>
              <a:t>رگ گیری کنید.</a:t>
            </a:r>
          </a:p>
          <a:p>
            <a:pPr algn="r" rtl="1">
              <a:buClr>
                <a:srgbClr val="FF0000"/>
              </a:buClr>
            </a:pPr>
            <a:r>
              <a:rPr lang="fa-IR" sz="2800" b="1" dirty="0"/>
              <a:t>دارو تجویز نمایید.</a:t>
            </a:r>
          </a:p>
          <a:p>
            <a:pPr algn="r" rtl="1">
              <a:buClr>
                <a:srgbClr val="FF0000"/>
              </a:buClr>
            </a:pPr>
            <a:endParaRPr lang="fa-IR" sz="2800" b="1" dirty="0">
              <a:cs typeface="B Nazanin" panose="00000400000000000000" pitchFamily="2" charset="-78"/>
            </a:endParaRPr>
          </a:p>
          <a:p>
            <a:pPr algn="r" rtl="1">
              <a:buClr>
                <a:srgbClr val="FF0000"/>
              </a:buClr>
            </a:pPr>
            <a:endParaRPr lang="en-GB" sz="2800" b="1" dirty="0">
              <a:cs typeface="B Nazanin" panose="00000400000000000000" pitchFamily="2" charset="-78"/>
            </a:endParaRPr>
          </a:p>
          <a:p>
            <a:pPr marL="0" indent="0">
              <a:buClr>
                <a:srgbClr val="FF0000"/>
              </a:buClr>
              <a:buNone/>
            </a:pPr>
            <a:endParaRPr lang="en-GB" sz="2800" b="1" dirty="0">
              <a:cs typeface="B Nazanin" panose="00000400000000000000" pitchFamily="2" charset="-78"/>
            </a:endParaRPr>
          </a:p>
        </p:txBody>
      </p:sp>
      <p:sp>
        <p:nvSpPr>
          <p:cNvPr id="4" name="Title 3"/>
          <p:cNvSpPr>
            <a:spLocks noGrp="1"/>
          </p:cNvSpPr>
          <p:nvPr>
            <p:ph type="title"/>
          </p:nvPr>
        </p:nvSpPr>
        <p:spPr>
          <a:xfrm>
            <a:off x="457200" y="260648"/>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rPr>
              <a:t>راهبرد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596571"/>
            <a:ext cx="8251371" cy="3920662"/>
          </a:xfrm>
          <a:ln>
            <a:solidFill>
              <a:schemeClr val="accent3"/>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tIns="365760">
            <a:normAutofit fontScale="92500"/>
          </a:bodyPr>
          <a:lstStyle/>
          <a:p>
            <a:pPr algn="r" rtl="1">
              <a:buClr>
                <a:srgbClr val="FF0000"/>
              </a:buClr>
              <a:buFont typeface="Wingdings" pitchFamily="2" charset="2"/>
              <a:buChar char="v"/>
            </a:pPr>
            <a:r>
              <a:rPr lang="fa-IR" sz="5400" b="1" dirty="0">
                <a:solidFill>
                  <a:schemeClr val="tx1"/>
                </a:solidFill>
                <a:cs typeface="B Nazanin" panose="00000400000000000000" pitchFamily="2" charset="-78"/>
              </a:rPr>
              <a:t> صـرف نظر از مکان، در دوران  نـوزادی، </a:t>
            </a:r>
            <a:r>
              <a:rPr lang="fa-IR" sz="5400" b="1" dirty="0">
                <a:solidFill>
                  <a:srgbClr val="C00000"/>
                </a:solidFill>
                <a:cs typeface="B Nazanin" panose="00000400000000000000" pitchFamily="2" charset="-78"/>
              </a:rPr>
              <a:t>اولویت</a:t>
            </a:r>
            <a:r>
              <a:rPr lang="fa-IR" sz="5400" b="1" dirty="0">
                <a:solidFill>
                  <a:schemeClr val="tx1"/>
                </a:solidFill>
                <a:cs typeface="B Nazanin" panose="00000400000000000000" pitchFamily="2" charset="-78"/>
              </a:rPr>
              <a:t> احیا بـرقراری </a:t>
            </a:r>
            <a:r>
              <a:rPr lang="fa-IR" sz="5400" b="1" dirty="0">
                <a:solidFill>
                  <a:srgbClr val="C00000"/>
                </a:solidFill>
                <a:cs typeface="B Nazanin" panose="00000400000000000000" pitchFamily="2" charset="-78"/>
              </a:rPr>
              <a:t>تهویه کافی </a:t>
            </a:r>
            <a:r>
              <a:rPr lang="fa-IR" sz="5400" b="1" dirty="0">
                <a:solidFill>
                  <a:schemeClr val="tx1"/>
                </a:solidFill>
                <a:cs typeface="B Nazanin" panose="00000400000000000000" pitchFamily="2" charset="-78"/>
              </a:rPr>
              <a:t>است. </a:t>
            </a:r>
            <a:endParaRPr lang="en-GB" sz="5400" b="1" dirty="0">
              <a:solidFill>
                <a:schemeClr val="tx1"/>
              </a:solidFill>
              <a:cs typeface="B Nazanin" panose="00000400000000000000" pitchFamily="2" charset="-78"/>
            </a:endParaRP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32420</TotalTime>
  <Words>4597</Words>
  <Application>Microsoft Office PowerPoint</Application>
  <PresentationFormat>On-screen Show (4:3)</PresentationFormat>
  <Paragraphs>744</Paragraphs>
  <Slides>144</Slides>
  <Notes>106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144</vt:i4>
      </vt:variant>
    </vt:vector>
  </HeadingPairs>
  <TitlesOfParts>
    <vt:vector size="164" baseType="lpstr">
      <vt:lpstr>Adobe Arabic</vt:lpstr>
      <vt:lpstr>Aller</vt:lpstr>
      <vt:lpstr>Arial</vt:lpstr>
      <vt:lpstr>B Nazanin</vt:lpstr>
      <vt:lpstr>Calibri</vt:lpstr>
      <vt:lpstr>Century Gothic</vt:lpstr>
      <vt:lpstr>Corbel</vt:lpstr>
      <vt:lpstr>Courier New</vt:lpstr>
      <vt:lpstr>Curlz MT</vt:lpstr>
      <vt:lpstr>Times New Roman</vt:lpstr>
      <vt:lpstr>Trebuchet MS</vt:lpstr>
      <vt:lpstr>Tw Cen MT</vt:lpstr>
      <vt:lpstr>Wingdings</vt:lpstr>
      <vt:lpstr>Wingdings 2</vt:lpstr>
      <vt:lpstr>Wingdings 3</vt:lpstr>
      <vt:lpstr>1_Office Theme</vt:lpstr>
      <vt:lpstr>Droplet</vt:lpstr>
      <vt:lpstr>1_Wisp</vt:lpstr>
      <vt:lpstr>Parallax</vt:lpstr>
      <vt:lpstr>Facet</vt:lpstr>
      <vt:lpstr>PowerPoint Presentation</vt:lpstr>
      <vt:lpstr>PowerPoint Presentation</vt:lpstr>
      <vt:lpstr>معادل فارسی کلمات متن  </vt:lpstr>
      <vt:lpstr>تعریف </vt:lpstr>
      <vt:lpstr>تعریف </vt:lpstr>
      <vt:lpstr>تعریف </vt:lpstr>
      <vt:lpstr>تعریف </vt:lpstr>
      <vt:lpstr>تعریف </vt:lpstr>
      <vt:lpstr>فیزیولوژی جنین </vt:lpstr>
      <vt:lpstr>PowerPoint Presentation</vt:lpstr>
      <vt:lpstr>PowerPoint Presentation</vt:lpstr>
      <vt:lpstr>PowerPoint Presentation</vt:lpstr>
      <vt:lpstr>ریه ها و گردش خون پس از تولد </vt:lpstr>
      <vt:lpstr>ریه ها و گردش خون پس از تولد </vt:lpstr>
      <vt:lpstr>روند طبیعی انتقال  </vt:lpstr>
      <vt:lpstr>روند طبیعی انتقال  </vt:lpstr>
      <vt:lpstr>PowerPoint Presentation</vt:lpstr>
      <vt:lpstr>PowerPoint Presentation</vt:lpstr>
      <vt:lpstr>PowerPoint Presentation</vt:lpstr>
      <vt:lpstr>PowerPoint Presentation</vt:lpstr>
      <vt:lpstr>PowerPoint Presentation</vt:lpstr>
      <vt:lpstr>PowerPoint Presentation</vt:lpstr>
      <vt:lpstr>روند غیر طبیعی انتقال  </vt:lpstr>
      <vt:lpstr>روند غیر طبیعی انتقال  </vt:lpstr>
      <vt:lpstr>یافته های بالینی گذار غیر طبیعی</vt:lpstr>
      <vt:lpstr>کی بند ناف را گیره بزنیم </vt:lpstr>
      <vt:lpstr>منافع گیره زدن تأخیری به جای فوری بندناف در نوزادان نارس</vt:lpstr>
      <vt:lpstr>منافع گیره زدن تاخیری بند ناف در نوزادان رسیده و اواخر نارسی </vt:lpstr>
      <vt:lpstr>گیره زدن زودهنگام (فوری) در شرایط خاص زیر باید مدنظر قرار گیرد</vt:lpstr>
      <vt:lpstr>آپنه اولیه</vt:lpstr>
      <vt:lpstr>آپنه ثانویه </vt:lpstr>
      <vt:lpstr>احیای نوزاد مبتلا به آپنه ثانویه</vt:lpstr>
      <vt:lpstr>آپنه ثانویه</vt:lpstr>
      <vt:lpstr>PowerPoint Presentation</vt:lpstr>
      <vt:lpstr>PowerPoint Presentation</vt:lpstr>
      <vt:lpstr>PowerPoint Presentation</vt:lpstr>
      <vt:lpstr>آسفیکسی پیرامون زایمان</vt:lpstr>
      <vt:lpstr>خون رسانی به ریه در آسفیکسی</vt:lpstr>
      <vt:lpstr>عملکرد قلب و گردش خون در آسفیکسی</vt:lpstr>
      <vt:lpstr>نشانه های آسفیکسی</vt:lpstr>
      <vt:lpstr>عوارض آسفیکسی</vt:lpstr>
      <vt:lpstr>عوارض آسفیکسی</vt:lpstr>
      <vt:lpstr>عوارض آسفیکسی</vt:lpstr>
      <vt:lpstr>عوارض آسفیکسی</vt:lpstr>
      <vt:lpstr>عوارض آسفیکسی</vt:lpstr>
      <vt:lpstr>PowerPoint Presentation</vt:lpstr>
      <vt:lpstr>PowerPoint Presentation</vt:lpstr>
      <vt:lpstr>عوامل قبل از زایمان</vt:lpstr>
      <vt:lpstr>عوامل قبل از زایمان</vt:lpstr>
      <vt:lpstr>عوامل قبل از زایمان</vt:lpstr>
      <vt:lpstr>عوامل حین زایمان</vt:lpstr>
      <vt:lpstr>عوامل حین زایمان</vt:lpstr>
      <vt:lpstr>عوامل حین زایمان</vt:lpstr>
      <vt:lpstr>نکات مهم در نمودار احیای نوزادان</vt:lpstr>
      <vt:lpstr>گروه بندی ضربان قلب جنین</vt:lpstr>
      <vt:lpstr>PowerPoint Presentation</vt:lpstr>
      <vt:lpstr>سطوح مراقبت </vt:lpstr>
      <vt:lpstr>مراقبت عادی</vt:lpstr>
      <vt:lpstr>مراقبت عادی </vt:lpstr>
      <vt:lpstr>مراقبت پس از احیا</vt:lpstr>
      <vt:lpstr>مراقبت پس از احیا</vt:lpstr>
      <vt:lpstr>PowerPoint Presentation</vt:lpstr>
      <vt:lpstr>PowerPoint Presentation</vt:lpstr>
      <vt:lpstr>PowerPoint Presentation</vt:lpstr>
      <vt:lpstr>تهویه ناکارآمد</vt:lpstr>
      <vt:lpstr>انسداد مکانیکی راه هوایی:آترزی کوان</vt:lpstr>
      <vt:lpstr>انسداد مکانیکی راه هوایی:آترزی کوان</vt:lpstr>
      <vt:lpstr>انسداد مکانیکی راه هوایی: سندروم رابین</vt:lpstr>
      <vt:lpstr>انسداد مکانیکی راه هوایی: سندروم رابین</vt:lpstr>
      <vt:lpstr>انسداد مکانیکی راه هوایی: سندروم رابین</vt:lpstr>
      <vt:lpstr>انسداد مکانیکی راه هوایی: سندروم رابین </vt:lpstr>
      <vt:lpstr>انسداد مکانیکی راه هوایی: سندروم رابین</vt:lpstr>
      <vt:lpstr>انسداد مکانیکی راه هوایی: سندروم رابین </vt:lpstr>
      <vt:lpstr>انسداد مکانیکی راه هوایی: سندروم رابین </vt:lpstr>
      <vt:lpstr>اختلال عملکرد ریه</vt:lpstr>
      <vt:lpstr>PowerPoint Presentation</vt:lpstr>
      <vt:lpstr>اختلال عملکرد ریه</vt:lpstr>
      <vt:lpstr>تخلیه هوا یا مایع از پلور</vt:lpstr>
      <vt:lpstr>PowerPoint Presentation</vt:lpstr>
      <vt:lpstr>تخلیه پنوموتوراکس و مایع ریه</vt:lpstr>
      <vt:lpstr>اختلال عملکرد ریه: فتق دیافراگماتیک</vt:lpstr>
      <vt:lpstr>اختلال عملکرد ریه: فتق دیافراگماتیک</vt:lpstr>
      <vt:lpstr>اختلال عملکرد ریه: فتق دیافراگماتیک</vt:lpstr>
      <vt:lpstr>برادیکاردی پایدار یا سیانوز همراه با Spo2   علی رغم تهویه مؤثر</vt:lpstr>
      <vt:lpstr>PowerPoint Presentation</vt:lpstr>
      <vt:lpstr>ناتوانی در شروع تنفس خود به خود</vt:lpstr>
      <vt:lpstr>مشکلات پس از احیا</vt:lpstr>
      <vt:lpstr>مشکلات پس از احیا</vt:lpstr>
      <vt:lpstr>PowerPoint Presentation</vt:lpstr>
      <vt:lpstr>مغز</vt:lpstr>
      <vt:lpstr>ریه ها</vt:lpstr>
      <vt:lpstr>قلبی-عروقی</vt:lpstr>
      <vt:lpstr>کلیه ها</vt:lpstr>
      <vt:lpstr>دستگاه گوارش</vt:lpstr>
      <vt:lpstr>متابولیک، هماتولوژیک</vt:lpstr>
      <vt:lpstr>PowerPoint Presentation</vt:lpstr>
      <vt:lpstr>اصول فیزیولوژیک</vt:lpstr>
      <vt:lpstr>راهبرد</vt:lpstr>
      <vt:lpstr>PowerPoint Presentation</vt:lpstr>
      <vt:lpstr>PowerPoint Presentation</vt:lpstr>
      <vt:lpstr>PowerPoint Presentation</vt:lpstr>
      <vt:lpstr>خطرات همراه با نارسی</vt:lpstr>
      <vt:lpstr>منابع اضافی مورد نیاز</vt:lpstr>
      <vt:lpstr>ابزار اضافی مورد نیاز</vt:lpstr>
      <vt:lpstr>گرم نگاه داشتن نوزادان زودرس</vt:lpstr>
      <vt:lpstr>گرم نگاه داشتن نوزادان زودرس</vt:lpstr>
      <vt:lpstr>گرم نگاه داشتن نوزادان زودرس</vt:lpstr>
      <vt:lpstr>استفاده از کیسه پلاستیکی</vt:lpstr>
      <vt:lpstr>استفاده از کیسه پلاستیکی</vt:lpstr>
      <vt:lpstr>تجویز اکسیژن</vt:lpstr>
      <vt:lpstr>PowerPoint Presentation</vt:lpstr>
      <vt:lpstr>تنظیم اکسیژن</vt:lpstr>
      <vt:lpstr>شیوه اکسیژن رسانی </vt:lpstr>
      <vt:lpstr>PowerPoint Presentation</vt:lpstr>
      <vt:lpstr>PowerPoint Presentation</vt:lpstr>
      <vt:lpstr> Spo2  هدف، قبل از مجرای شریانی، پس از تولد</vt:lpstr>
      <vt:lpstr>PowerPoint Presentation</vt:lpstr>
      <vt:lpstr>اصول</vt:lpstr>
      <vt:lpstr>ملاحظات ویژه</vt:lpstr>
      <vt:lpstr>ملاحظات ویژه</vt:lpstr>
      <vt:lpstr>استفاده از CPAP</vt:lpstr>
      <vt:lpstr>استفاده از CPAP</vt:lpstr>
      <vt:lpstr>استفاده از CPAP </vt:lpstr>
      <vt:lpstr>روش های کاهش آسیب مغزی</vt:lpstr>
      <vt:lpstr>روش های کاهش آسیب مغزی</vt:lpstr>
      <vt:lpstr>احتیاط های ویژه پس از احیا</vt:lpstr>
      <vt:lpstr>درس 9</vt:lpstr>
      <vt:lpstr>اصول اخلاقی احیای نوزادان</vt:lpstr>
      <vt:lpstr>تصمیم گیرندگان</vt:lpstr>
      <vt:lpstr>قانون و احیا</vt:lpstr>
      <vt:lpstr>خودداری از احیا  پیش آگهی: مشخص</vt:lpstr>
      <vt:lpstr>خودداری از احیا  پیش آگهی: مشخص</vt:lpstr>
      <vt:lpstr>خودداری از احیا  پیش آگهی: نامشخص</vt:lpstr>
      <vt:lpstr>تخمین سن حاملگی/ وزن جنین قبل از تولد</vt:lpstr>
      <vt:lpstr>تخمین سن حاملگی/ وزن جنین قبل از تولد</vt:lpstr>
      <vt:lpstr>توجه:</vt:lpstr>
      <vt:lpstr>PowerPoint Presentation</vt:lpstr>
      <vt:lpstr>PowerPoint Presentation</vt:lpstr>
      <vt:lpstr>PowerPoint Presentation</vt:lpstr>
      <vt:lpstr>PowerPoint Presentation</vt:lpstr>
      <vt:lpstr>PowerPoint Presentation</vt:lpstr>
      <vt:lpstr>PowerPoint Presentation</vt:lpstr>
      <vt:lpstr>حمایت از والدین پس از مرگ نوزاد</vt:lpstr>
      <vt:lpstr>پایان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Niknafs</dc:creator>
  <cp:lastModifiedBy>his</cp:lastModifiedBy>
  <cp:revision>2191</cp:revision>
  <dcterms:created xsi:type="dcterms:W3CDTF">2010-01-30T20:42:34Z</dcterms:created>
  <dcterms:modified xsi:type="dcterms:W3CDTF">2023-02-13T08:39:26Z</dcterms:modified>
</cp:coreProperties>
</file>